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15" r:id="rId1"/>
  </p:sldMasterIdLst>
  <p:notesMasterIdLst>
    <p:notesMasterId r:id="rId19"/>
  </p:notesMasterIdLst>
  <p:sldIdLst>
    <p:sldId id="256" r:id="rId2"/>
    <p:sldId id="263" r:id="rId3"/>
    <p:sldId id="270" r:id="rId4"/>
    <p:sldId id="259" r:id="rId5"/>
    <p:sldId id="264" r:id="rId6"/>
    <p:sldId id="271" r:id="rId7"/>
    <p:sldId id="261" r:id="rId8"/>
    <p:sldId id="265" r:id="rId9"/>
    <p:sldId id="266" r:id="rId10"/>
    <p:sldId id="267" r:id="rId11"/>
    <p:sldId id="268" r:id="rId12"/>
    <p:sldId id="269" r:id="rId13"/>
    <p:sldId id="273" r:id="rId14"/>
    <p:sldId id="274" r:id="rId15"/>
    <p:sldId id="272" r:id="rId16"/>
    <p:sldId id="275" r:id="rId17"/>
    <p:sldId id="26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47"/>
    <p:restoredTop sz="94577"/>
  </p:normalViewPr>
  <p:slideViewPr>
    <p:cSldViewPr snapToGrid="0" snapToObjects="1">
      <p:cViewPr varScale="1">
        <p:scale>
          <a:sx n="98" d="100"/>
          <a:sy n="98" d="100"/>
        </p:scale>
        <p:origin x="200"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Users/lfortmann/Dropbox/CGI%20for%20Polar%20Research/Instructor%20folders/Fortmann/Sea%20Level%20rise%20module/Sea%20Level%20rise%20module/CGI%20SLR%20Student%20Module%20Student%20Final%20V2.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lfortmann/Dropbox/CGI%20for%20Polar%20Research/Instructor%20folders/Fortmann/Sea%20Level%20rise%20module/Sea%20Level%20rise%20module/CGI%20SLR%20Student%20Module%20Student%20Final%20V2.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t>Figure</a:t>
            </a:r>
            <a:r>
              <a:rPr lang="en-US" b="1" baseline="0"/>
              <a:t> 3. </a:t>
            </a:r>
            <a:r>
              <a:rPr lang="en-US" b="1"/>
              <a:t>Expected Marginal Damages from</a:t>
            </a:r>
            <a:r>
              <a:rPr lang="en-US" b="1" baseline="0"/>
              <a:t> Flooding by SLR Scenario</a:t>
            </a:r>
            <a:r>
              <a:rPr lang="en-US" b="1"/>
              <a:t>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smoothMarker"/>
        <c:varyColors val="0"/>
        <c:ser>
          <c:idx val="0"/>
          <c:order val="0"/>
          <c:tx>
            <c:strRef>
              <c:f>'Part 3. Cost-Benefit Graph'!$C$17</c:f>
              <c:strCache>
                <c:ptCount val="1"/>
                <c:pt idx="0">
                  <c:v>Baseline MD </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Graph'!$C$18:$C$27</c:f>
              <c:numCache>
                <c:formatCode>0.0</c:formatCode>
                <c:ptCount val="10"/>
                <c:pt idx="0">
                  <c:v>52.25</c:v>
                </c:pt>
                <c:pt idx="1">
                  <c:v>27.17</c:v>
                </c:pt>
                <c:pt idx="2">
                  <c:v>16.301999999999992</c:v>
                </c:pt>
                <c:pt idx="3">
                  <c:v>24.244</c:v>
                </c:pt>
                <c:pt idx="4">
                  <c:v>29.12703999999999</c:v>
                </c:pt>
                <c:pt idx="5">
                  <c:v>15.624000000000006</c:v>
                </c:pt>
                <c:pt idx="6">
                  <c:v>1.8719999999999994</c:v>
                </c:pt>
                <c:pt idx="7">
                  <c:v>2.4053600000000008</c:v>
                </c:pt>
                <c:pt idx="8">
                  <c:v>1.619999999999999</c:v>
                </c:pt>
                <c:pt idx="9">
                  <c:v>1.2400000000000007</c:v>
                </c:pt>
              </c:numCache>
            </c:numRef>
          </c:yVal>
          <c:smooth val="1"/>
          <c:extLst>
            <c:ext xmlns:c16="http://schemas.microsoft.com/office/drawing/2014/chart" uri="{C3380CC4-5D6E-409C-BE32-E72D297353CC}">
              <c16:uniqueId val="{00000000-9BA3-C34C-8D8D-0BAF563C8CF3}"/>
            </c:ext>
          </c:extLst>
        </c:ser>
        <c:ser>
          <c:idx val="1"/>
          <c:order val="1"/>
          <c:tx>
            <c:strRef>
              <c:f>'Part 3. Cost-Benefit Graph'!$D$17</c:f>
              <c:strCache>
                <c:ptCount val="1"/>
                <c:pt idx="0">
                  <c:v>Best Case MD</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Graph'!$D$18:$D$27</c:f>
              <c:numCache>
                <c:formatCode>0.0</c:formatCode>
                <c:ptCount val="10"/>
                <c:pt idx="0">
                  <c:v>50</c:v>
                </c:pt>
                <c:pt idx="1">
                  <c:v>26</c:v>
                </c:pt>
                <c:pt idx="2">
                  <c:v>15.599999999999994</c:v>
                </c:pt>
                <c:pt idx="3">
                  <c:v>23.200000000000003</c:v>
                </c:pt>
                <c:pt idx="4">
                  <c:v>14.625999999999994</c:v>
                </c:pt>
                <c:pt idx="5">
                  <c:v>7.344000000000003</c:v>
                </c:pt>
                <c:pt idx="6">
                  <c:v>0.31199999999999989</c:v>
                </c:pt>
                <c:pt idx="7">
                  <c:v>0.3466800000000001</c:v>
                </c:pt>
                <c:pt idx="8">
                  <c:v>0.16199999999999989</c:v>
                </c:pt>
                <c:pt idx="9">
                  <c:v>0.12400000000000005</c:v>
                </c:pt>
              </c:numCache>
            </c:numRef>
          </c:yVal>
          <c:smooth val="1"/>
          <c:extLst>
            <c:ext xmlns:c16="http://schemas.microsoft.com/office/drawing/2014/chart" uri="{C3380CC4-5D6E-409C-BE32-E72D297353CC}">
              <c16:uniqueId val="{00000001-9BA3-C34C-8D8D-0BAF563C8CF3}"/>
            </c:ext>
          </c:extLst>
        </c:ser>
        <c:ser>
          <c:idx val="2"/>
          <c:order val="2"/>
          <c:tx>
            <c:strRef>
              <c:f>'Part 3. Cost-Benefit Graph'!$E$17</c:f>
              <c:strCache>
                <c:ptCount val="1"/>
                <c:pt idx="0">
                  <c:v>Worst Case MD</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Graph'!$E$18:$E$27</c:f>
              <c:numCache>
                <c:formatCode>0.0</c:formatCode>
                <c:ptCount val="10"/>
                <c:pt idx="0">
                  <c:v>50.05</c:v>
                </c:pt>
                <c:pt idx="1">
                  <c:v>26.026000000000003</c:v>
                </c:pt>
                <c:pt idx="2">
                  <c:v>15.615599999999993</c:v>
                </c:pt>
                <c:pt idx="3">
                  <c:v>23.223200000000002</c:v>
                </c:pt>
                <c:pt idx="4">
                  <c:v>28.400851999999993</c:v>
                </c:pt>
                <c:pt idx="5">
                  <c:v>21.600000000000009</c:v>
                </c:pt>
                <c:pt idx="6">
                  <c:v>15.599999999999996</c:v>
                </c:pt>
                <c:pt idx="7">
                  <c:v>14.894400000000005</c:v>
                </c:pt>
                <c:pt idx="8">
                  <c:v>3.239999999999998</c:v>
                </c:pt>
                <c:pt idx="9">
                  <c:v>2.4800000000000013</c:v>
                </c:pt>
              </c:numCache>
            </c:numRef>
          </c:yVal>
          <c:smooth val="1"/>
          <c:extLst>
            <c:ext xmlns:c16="http://schemas.microsoft.com/office/drawing/2014/chart" uri="{C3380CC4-5D6E-409C-BE32-E72D297353CC}">
              <c16:uniqueId val="{00000002-9BA3-C34C-8D8D-0BAF563C8CF3}"/>
            </c:ext>
          </c:extLst>
        </c:ser>
        <c:ser>
          <c:idx val="3"/>
          <c:order val="3"/>
          <c:tx>
            <c:strRef>
              <c:f>'Part 3. Cost-Benefit Graph'!$F$17</c:f>
              <c:strCache>
                <c:ptCount val="1"/>
                <c:pt idx="0">
                  <c:v>Marginal Cost </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Graph'!$F$18:$F$27</c:f>
              <c:numCache>
                <c:formatCode>0.0</c:formatCode>
                <c:ptCount val="10"/>
              </c:numCache>
            </c:numRef>
          </c:yVal>
          <c:smooth val="1"/>
          <c:extLst>
            <c:ext xmlns:c16="http://schemas.microsoft.com/office/drawing/2014/chart" uri="{C3380CC4-5D6E-409C-BE32-E72D297353CC}">
              <c16:uniqueId val="{00000003-9BA3-C34C-8D8D-0BAF563C8CF3}"/>
            </c:ext>
          </c:extLst>
        </c:ser>
        <c:dLbls>
          <c:showLegendKey val="0"/>
          <c:showVal val="0"/>
          <c:showCatName val="0"/>
          <c:showSerName val="0"/>
          <c:showPercent val="0"/>
          <c:showBubbleSize val="0"/>
        </c:dLbls>
        <c:axId val="1549552735"/>
        <c:axId val="1547238591"/>
      </c:scatterChart>
      <c:valAx>
        <c:axId val="1549552735"/>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a:t>Maximum</a:t>
                </a:r>
                <a:r>
                  <a:rPr lang="en-US" sz="1200" b="1" baseline="0"/>
                  <a:t> </a:t>
                </a:r>
                <a:r>
                  <a:rPr lang="en-US" sz="1200" b="1"/>
                  <a:t>Flood Height in Ft</a:t>
                </a:r>
              </a:p>
            </c:rich>
          </c:tx>
          <c:layout>
            <c:manualLayout>
              <c:xMode val="edge"/>
              <c:yMode val="edge"/>
              <c:x val="0.31195874699645226"/>
              <c:y val="0.7417209085429509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47238591"/>
        <c:crosses val="autoZero"/>
        <c:crossBetween val="midCat"/>
      </c:valAx>
      <c:valAx>
        <c:axId val="154723859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a:t>Millions of Dollars USD</a:t>
                </a:r>
              </a:p>
            </c:rich>
          </c:tx>
          <c:layout>
            <c:manualLayout>
              <c:xMode val="edge"/>
              <c:yMode val="edge"/>
              <c:x val="3.0826882578907415E-2"/>
              <c:y val="0.1934261917555539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49552735"/>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tx1"/>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t>Figure</a:t>
            </a:r>
            <a:r>
              <a:rPr lang="en-US" b="1" baseline="0"/>
              <a:t> 3. </a:t>
            </a:r>
            <a:r>
              <a:rPr lang="en-US" b="1"/>
              <a:t>Expected Marginal Damages from</a:t>
            </a:r>
            <a:r>
              <a:rPr lang="en-US" b="1" baseline="0"/>
              <a:t> Flooding by SLR Scenario</a:t>
            </a:r>
            <a:r>
              <a:rPr lang="en-US" b="1"/>
              <a:t>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smoothMarker"/>
        <c:varyColors val="0"/>
        <c:ser>
          <c:idx val="0"/>
          <c:order val="0"/>
          <c:tx>
            <c:strRef>
              <c:f>'Part 3. Cost-Benefit Graph'!$C$17</c:f>
              <c:strCache>
                <c:ptCount val="1"/>
                <c:pt idx="0">
                  <c:v>Baseline MD </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Graph'!$C$18:$C$27</c:f>
              <c:numCache>
                <c:formatCode>0.0</c:formatCode>
                <c:ptCount val="10"/>
                <c:pt idx="0">
                  <c:v>52.25</c:v>
                </c:pt>
                <c:pt idx="1">
                  <c:v>27.17</c:v>
                </c:pt>
                <c:pt idx="2">
                  <c:v>16.301999999999992</c:v>
                </c:pt>
                <c:pt idx="3">
                  <c:v>24.244</c:v>
                </c:pt>
                <c:pt idx="4">
                  <c:v>29.12703999999999</c:v>
                </c:pt>
                <c:pt idx="5">
                  <c:v>15.624000000000006</c:v>
                </c:pt>
                <c:pt idx="6">
                  <c:v>1.8719999999999994</c:v>
                </c:pt>
                <c:pt idx="7">
                  <c:v>2.4053600000000008</c:v>
                </c:pt>
                <c:pt idx="8">
                  <c:v>1.619999999999999</c:v>
                </c:pt>
                <c:pt idx="9">
                  <c:v>1.2400000000000007</c:v>
                </c:pt>
              </c:numCache>
            </c:numRef>
          </c:yVal>
          <c:smooth val="1"/>
          <c:extLst>
            <c:ext xmlns:c16="http://schemas.microsoft.com/office/drawing/2014/chart" uri="{C3380CC4-5D6E-409C-BE32-E72D297353CC}">
              <c16:uniqueId val="{00000000-9BA3-C34C-8D8D-0BAF563C8CF3}"/>
            </c:ext>
          </c:extLst>
        </c:ser>
        <c:ser>
          <c:idx val="1"/>
          <c:order val="1"/>
          <c:tx>
            <c:strRef>
              <c:f>'Part 3. Cost-Benefit Graph'!$D$17</c:f>
              <c:strCache>
                <c:ptCount val="1"/>
                <c:pt idx="0">
                  <c:v>Best Case MD</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Graph'!$D$18:$D$27</c:f>
              <c:numCache>
                <c:formatCode>0.0</c:formatCode>
                <c:ptCount val="10"/>
                <c:pt idx="0">
                  <c:v>50</c:v>
                </c:pt>
                <c:pt idx="1">
                  <c:v>26</c:v>
                </c:pt>
                <c:pt idx="2">
                  <c:v>15.599999999999994</c:v>
                </c:pt>
                <c:pt idx="3">
                  <c:v>23.200000000000003</c:v>
                </c:pt>
                <c:pt idx="4">
                  <c:v>14.625999999999994</c:v>
                </c:pt>
                <c:pt idx="5">
                  <c:v>7.344000000000003</c:v>
                </c:pt>
                <c:pt idx="6">
                  <c:v>0.31199999999999989</c:v>
                </c:pt>
                <c:pt idx="7">
                  <c:v>0.3466800000000001</c:v>
                </c:pt>
                <c:pt idx="8">
                  <c:v>0.16199999999999989</c:v>
                </c:pt>
                <c:pt idx="9">
                  <c:v>0.12400000000000005</c:v>
                </c:pt>
              </c:numCache>
            </c:numRef>
          </c:yVal>
          <c:smooth val="1"/>
          <c:extLst>
            <c:ext xmlns:c16="http://schemas.microsoft.com/office/drawing/2014/chart" uri="{C3380CC4-5D6E-409C-BE32-E72D297353CC}">
              <c16:uniqueId val="{00000001-9BA3-C34C-8D8D-0BAF563C8CF3}"/>
            </c:ext>
          </c:extLst>
        </c:ser>
        <c:ser>
          <c:idx val="2"/>
          <c:order val="2"/>
          <c:tx>
            <c:strRef>
              <c:f>'Part 3. Cost-Benefit Graph'!$E$17</c:f>
              <c:strCache>
                <c:ptCount val="1"/>
                <c:pt idx="0">
                  <c:v>Worst Case MD</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Graph'!$E$18:$E$27</c:f>
              <c:numCache>
                <c:formatCode>0.0</c:formatCode>
                <c:ptCount val="10"/>
                <c:pt idx="0">
                  <c:v>50.05</c:v>
                </c:pt>
                <c:pt idx="1">
                  <c:v>26.026000000000003</c:v>
                </c:pt>
                <c:pt idx="2">
                  <c:v>15.615599999999993</c:v>
                </c:pt>
                <c:pt idx="3">
                  <c:v>23.223200000000002</c:v>
                </c:pt>
                <c:pt idx="4">
                  <c:v>28.400851999999993</c:v>
                </c:pt>
                <c:pt idx="5">
                  <c:v>21.600000000000009</c:v>
                </c:pt>
                <c:pt idx="6">
                  <c:v>15.599999999999996</c:v>
                </c:pt>
                <c:pt idx="7">
                  <c:v>14.894400000000005</c:v>
                </c:pt>
                <c:pt idx="8">
                  <c:v>3.239999999999998</c:v>
                </c:pt>
                <c:pt idx="9">
                  <c:v>2.4800000000000013</c:v>
                </c:pt>
              </c:numCache>
            </c:numRef>
          </c:yVal>
          <c:smooth val="1"/>
          <c:extLst>
            <c:ext xmlns:c16="http://schemas.microsoft.com/office/drawing/2014/chart" uri="{C3380CC4-5D6E-409C-BE32-E72D297353CC}">
              <c16:uniqueId val="{00000002-9BA3-C34C-8D8D-0BAF563C8CF3}"/>
            </c:ext>
          </c:extLst>
        </c:ser>
        <c:ser>
          <c:idx val="3"/>
          <c:order val="3"/>
          <c:tx>
            <c:strRef>
              <c:f>'Part 3. Cost-Benefit Graph'!$F$17</c:f>
              <c:strCache>
                <c:ptCount val="1"/>
                <c:pt idx="0">
                  <c:v>Marginal Cost </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Graph'!$F$18:$F$27</c:f>
              <c:numCache>
                <c:formatCode>0.0</c:formatCode>
                <c:ptCount val="10"/>
              </c:numCache>
            </c:numRef>
          </c:yVal>
          <c:smooth val="1"/>
          <c:extLst>
            <c:ext xmlns:c16="http://schemas.microsoft.com/office/drawing/2014/chart" uri="{C3380CC4-5D6E-409C-BE32-E72D297353CC}">
              <c16:uniqueId val="{00000003-9BA3-C34C-8D8D-0BAF563C8CF3}"/>
            </c:ext>
          </c:extLst>
        </c:ser>
        <c:dLbls>
          <c:showLegendKey val="0"/>
          <c:showVal val="0"/>
          <c:showCatName val="0"/>
          <c:showSerName val="0"/>
          <c:showPercent val="0"/>
          <c:showBubbleSize val="0"/>
        </c:dLbls>
        <c:axId val="1549552735"/>
        <c:axId val="1547238591"/>
      </c:scatterChart>
      <c:valAx>
        <c:axId val="1549552735"/>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a:t>Maximum</a:t>
                </a:r>
                <a:r>
                  <a:rPr lang="en-US" sz="1200" b="1" baseline="0"/>
                  <a:t> </a:t>
                </a:r>
                <a:r>
                  <a:rPr lang="en-US" sz="1200" b="1"/>
                  <a:t>Flood Height in Ft</a:t>
                </a:r>
              </a:p>
            </c:rich>
          </c:tx>
          <c:layout>
            <c:manualLayout>
              <c:xMode val="edge"/>
              <c:yMode val="edge"/>
              <c:x val="0.31195874699645226"/>
              <c:y val="0.7417209085429509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47238591"/>
        <c:crosses val="autoZero"/>
        <c:crossBetween val="midCat"/>
      </c:valAx>
      <c:valAx>
        <c:axId val="154723859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a:t>Millions of Dollars USD</a:t>
                </a:r>
              </a:p>
            </c:rich>
          </c:tx>
          <c:layout>
            <c:manualLayout>
              <c:xMode val="edge"/>
              <c:yMode val="edge"/>
              <c:x val="3.0826882578907415E-2"/>
              <c:y val="0.1934261917555539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49552735"/>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tx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0.tiff>
</file>

<file path=ppt/media/image11.tiff>
</file>

<file path=ppt/media/image12.tiff>
</file>

<file path=ppt/media/image13.tiff>
</file>

<file path=ppt/media/image14.png>
</file>

<file path=ppt/media/image15.png>
</file>

<file path=ppt/media/image2.tiff>
</file>

<file path=ppt/media/image3.tiff>
</file>

<file path=ppt/media/image4.tiff>
</file>

<file path=ppt/media/image5.pn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13D90D-B985-0A4F-BBBE-17D1D056F38A}" type="datetimeFigureOut">
              <a:rPr lang="en-US" smtClean="0"/>
              <a:t>6/14/19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6B6D48-57A4-F649-965D-63F100B727D4}" type="slidenum">
              <a:rPr lang="en-US" smtClean="0"/>
              <a:t>‹#›</a:t>
            </a:fld>
            <a:endParaRPr lang="en-US"/>
          </a:p>
        </p:txBody>
      </p:sp>
    </p:spTree>
    <p:extLst>
      <p:ext uri="{BB962C8B-B14F-4D97-AF65-F5344CB8AC3E}">
        <p14:creationId xmlns:p14="http://schemas.microsoft.com/office/powerpoint/2010/main" val="216803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10</a:t>
            </a:fld>
            <a:endParaRPr lang="en-US"/>
          </a:p>
        </p:txBody>
      </p:sp>
    </p:spTree>
    <p:extLst>
      <p:ext uri="{BB962C8B-B14F-4D97-AF65-F5344CB8AC3E}">
        <p14:creationId xmlns:p14="http://schemas.microsoft.com/office/powerpoint/2010/main" val="1073961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11</a:t>
            </a:fld>
            <a:endParaRPr lang="en-US"/>
          </a:p>
        </p:txBody>
      </p:sp>
    </p:spTree>
    <p:extLst>
      <p:ext uri="{BB962C8B-B14F-4D97-AF65-F5344CB8AC3E}">
        <p14:creationId xmlns:p14="http://schemas.microsoft.com/office/powerpoint/2010/main" val="1239476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12</a:t>
            </a:fld>
            <a:endParaRPr lang="en-US"/>
          </a:p>
        </p:txBody>
      </p:sp>
    </p:spTree>
    <p:extLst>
      <p:ext uri="{BB962C8B-B14F-4D97-AF65-F5344CB8AC3E}">
        <p14:creationId xmlns:p14="http://schemas.microsoft.com/office/powerpoint/2010/main" val="456492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13</a:t>
            </a:fld>
            <a:endParaRPr lang="en-US"/>
          </a:p>
        </p:txBody>
      </p:sp>
    </p:spTree>
    <p:extLst>
      <p:ext uri="{BB962C8B-B14F-4D97-AF65-F5344CB8AC3E}">
        <p14:creationId xmlns:p14="http://schemas.microsoft.com/office/powerpoint/2010/main" val="4197510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14</a:t>
            </a:fld>
            <a:endParaRPr lang="en-US"/>
          </a:p>
        </p:txBody>
      </p:sp>
    </p:spTree>
    <p:extLst>
      <p:ext uri="{BB962C8B-B14F-4D97-AF65-F5344CB8AC3E}">
        <p14:creationId xmlns:p14="http://schemas.microsoft.com/office/powerpoint/2010/main" val="25786674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15</a:t>
            </a:fld>
            <a:endParaRPr lang="en-US"/>
          </a:p>
        </p:txBody>
      </p:sp>
    </p:spTree>
    <p:extLst>
      <p:ext uri="{BB962C8B-B14F-4D97-AF65-F5344CB8AC3E}">
        <p14:creationId xmlns:p14="http://schemas.microsoft.com/office/powerpoint/2010/main" val="34100711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16</a:t>
            </a:fld>
            <a:endParaRPr lang="en-US"/>
          </a:p>
        </p:txBody>
      </p:sp>
    </p:spTree>
    <p:extLst>
      <p:ext uri="{BB962C8B-B14F-4D97-AF65-F5344CB8AC3E}">
        <p14:creationId xmlns:p14="http://schemas.microsoft.com/office/powerpoint/2010/main" val="38027630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80187-A623-4A43-912B-012C94E19E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ED5453-2395-2E47-B07B-118FA34166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9F59D5-B599-9742-8EB0-8F9FC8401672}"/>
              </a:ext>
            </a:extLst>
          </p:cNvPr>
          <p:cNvSpPr>
            <a:spLocks noGrp="1"/>
          </p:cNvSpPr>
          <p:nvPr>
            <p:ph type="dt" sz="half" idx="10"/>
          </p:nvPr>
        </p:nvSpPr>
        <p:spPr/>
        <p:txBody>
          <a:bodyPr/>
          <a:lstStyle/>
          <a:p>
            <a:fld id="{D141C46F-5E53-0449-9FBA-9CB3D15DB587}" type="datetimeFigureOut">
              <a:rPr lang="en-US" smtClean="0"/>
              <a:t>6/14/19</a:t>
            </a:fld>
            <a:endParaRPr lang="en-US"/>
          </a:p>
        </p:txBody>
      </p:sp>
      <p:sp>
        <p:nvSpPr>
          <p:cNvPr id="5" name="Footer Placeholder 4">
            <a:extLst>
              <a:ext uri="{FF2B5EF4-FFF2-40B4-BE49-F238E27FC236}">
                <a16:creationId xmlns:a16="http://schemas.microsoft.com/office/drawing/2014/main" id="{D70554D0-AE96-8F4E-A9EF-1CC1051319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3D47B5-8C24-3B43-BAEB-0CD4982695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42522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D3A9-F63C-794A-B3B9-896E6D45A0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D41FF5-EE31-3743-895F-E84D938D762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C8B85F-F6C6-E644-A5C2-17266C8C9CF1}"/>
              </a:ext>
            </a:extLst>
          </p:cNvPr>
          <p:cNvSpPr>
            <a:spLocks noGrp="1"/>
          </p:cNvSpPr>
          <p:nvPr>
            <p:ph type="dt" sz="half" idx="10"/>
          </p:nvPr>
        </p:nvSpPr>
        <p:spPr/>
        <p:txBody>
          <a:bodyPr/>
          <a:lstStyle/>
          <a:p>
            <a:fld id="{D141C46F-5E53-0449-9FBA-9CB3D15DB587}" type="datetimeFigureOut">
              <a:rPr lang="en-US" smtClean="0"/>
              <a:t>6/14/19</a:t>
            </a:fld>
            <a:endParaRPr lang="en-US"/>
          </a:p>
        </p:txBody>
      </p:sp>
      <p:sp>
        <p:nvSpPr>
          <p:cNvPr id="5" name="Footer Placeholder 4">
            <a:extLst>
              <a:ext uri="{FF2B5EF4-FFF2-40B4-BE49-F238E27FC236}">
                <a16:creationId xmlns:a16="http://schemas.microsoft.com/office/drawing/2014/main" id="{9BB68665-9629-0C4A-A3C2-8981203017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A3125D-B571-0A4E-878B-ADBEAC3A619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22619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C86B46-DD0A-1D42-8AFF-81F02A2D7B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FD8A99-3D2C-764D-9078-EE3F2EE38C9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981504-FA18-E34D-A553-4514D00AC566}"/>
              </a:ext>
            </a:extLst>
          </p:cNvPr>
          <p:cNvSpPr>
            <a:spLocks noGrp="1"/>
          </p:cNvSpPr>
          <p:nvPr>
            <p:ph type="dt" sz="half" idx="10"/>
          </p:nvPr>
        </p:nvSpPr>
        <p:spPr/>
        <p:txBody>
          <a:bodyPr/>
          <a:lstStyle/>
          <a:p>
            <a:fld id="{D141C46F-5E53-0449-9FBA-9CB3D15DB587}" type="datetimeFigureOut">
              <a:rPr lang="en-US" smtClean="0"/>
              <a:t>6/14/19</a:t>
            </a:fld>
            <a:endParaRPr lang="en-US"/>
          </a:p>
        </p:txBody>
      </p:sp>
      <p:sp>
        <p:nvSpPr>
          <p:cNvPr id="5" name="Footer Placeholder 4">
            <a:extLst>
              <a:ext uri="{FF2B5EF4-FFF2-40B4-BE49-F238E27FC236}">
                <a16:creationId xmlns:a16="http://schemas.microsoft.com/office/drawing/2014/main" id="{CB9B4E67-DDBA-C342-A36A-5A4845A7B9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929724-6EFD-ED49-AA62-1D98AB2BCC10}"/>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376338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8E974-B0FB-0745-A646-330A979956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8F70B5-5A81-3840-9FE0-B8D92E4E3C6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37843F-6B2D-5549-A690-641BA1576262}"/>
              </a:ext>
            </a:extLst>
          </p:cNvPr>
          <p:cNvSpPr>
            <a:spLocks noGrp="1"/>
          </p:cNvSpPr>
          <p:nvPr>
            <p:ph type="dt" sz="half" idx="10"/>
          </p:nvPr>
        </p:nvSpPr>
        <p:spPr/>
        <p:txBody>
          <a:bodyPr/>
          <a:lstStyle/>
          <a:p>
            <a:fld id="{D141C46F-5E53-0449-9FBA-9CB3D15DB587}" type="datetimeFigureOut">
              <a:rPr lang="en-US" smtClean="0"/>
              <a:t>6/14/19</a:t>
            </a:fld>
            <a:endParaRPr lang="en-US"/>
          </a:p>
        </p:txBody>
      </p:sp>
      <p:sp>
        <p:nvSpPr>
          <p:cNvPr id="5" name="Footer Placeholder 4">
            <a:extLst>
              <a:ext uri="{FF2B5EF4-FFF2-40B4-BE49-F238E27FC236}">
                <a16:creationId xmlns:a16="http://schemas.microsoft.com/office/drawing/2014/main" id="{8792016B-3272-4145-9186-94CBF682C8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6480D6-C2AF-354A-99DD-E6477B75C2C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856891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CA398-11DF-9D41-B687-0BF8C4510E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65EB9F9-2BED-FC43-AF8B-2543118722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F91986C-1350-F94B-B666-1F6F5B93041C}"/>
              </a:ext>
            </a:extLst>
          </p:cNvPr>
          <p:cNvSpPr>
            <a:spLocks noGrp="1"/>
          </p:cNvSpPr>
          <p:nvPr>
            <p:ph type="dt" sz="half" idx="10"/>
          </p:nvPr>
        </p:nvSpPr>
        <p:spPr/>
        <p:txBody>
          <a:bodyPr/>
          <a:lstStyle/>
          <a:p>
            <a:fld id="{D141C46F-5E53-0449-9FBA-9CB3D15DB587}" type="datetimeFigureOut">
              <a:rPr lang="en-US" smtClean="0"/>
              <a:t>6/14/19</a:t>
            </a:fld>
            <a:endParaRPr lang="en-US"/>
          </a:p>
        </p:txBody>
      </p:sp>
      <p:sp>
        <p:nvSpPr>
          <p:cNvPr id="5" name="Footer Placeholder 4">
            <a:extLst>
              <a:ext uri="{FF2B5EF4-FFF2-40B4-BE49-F238E27FC236}">
                <a16:creationId xmlns:a16="http://schemas.microsoft.com/office/drawing/2014/main" id="{19512A09-F508-BD46-AEA5-4A90903F49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684B64-A598-864F-A229-7909C98EC4A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23160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661B-EB3E-C84F-8631-6EDCB140FB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3EE45A-1193-5F41-954A-F7762AFB7AA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41B9A6-9F34-7B46-9441-6E9BB7F77A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77ACC5-7795-874F-94AF-4D60C8417B2A}"/>
              </a:ext>
            </a:extLst>
          </p:cNvPr>
          <p:cNvSpPr>
            <a:spLocks noGrp="1"/>
          </p:cNvSpPr>
          <p:nvPr>
            <p:ph type="dt" sz="half" idx="10"/>
          </p:nvPr>
        </p:nvSpPr>
        <p:spPr/>
        <p:txBody>
          <a:bodyPr/>
          <a:lstStyle/>
          <a:p>
            <a:fld id="{D141C46F-5E53-0449-9FBA-9CB3D15DB587}" type="datetimeFigureOut">
              <a:rPr lang="en-US" smtClean="0"/>
              <a:t>6/14/19</a:t>
            </a:fld>
            <a:endParaRPr lang="en-US"/>
          </a:p>
        </p:txBody>
      </p:sp>
      <p:sp>
        <p:nvSpPr>
          <p:cNvPr id="6" name="Footer Placeholder 5">
            <a:extLst>
              <a:ext uri="{FF2B5EF4-FFF2-40B4-BE49-F238E27FC236}">
                <a16:creationId xmlns:a16="http://schemas.microsoft.com/office/drawing/2014/main" id="{7DBCC334-619C-604E-8E8B-844CEC8307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C2E5-DC3F-304B-903C-D92F3E3FA3DA}"/>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40152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DD75D-4533-9D48-A4A6-9E1EC3E7A0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AC576E-3C88-5A45-8A7F-14887ED6A3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88E3004-A7DE-7E40-B32F-919B7706F35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CD629DB-3E97-1D42-BF64-DA62758118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895FF27-8C74-5241-87B0-0378AD1C91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E3D2CF-ACBF-3A41-9645-B256884E58F7}"/>
              </a:ext>
            </a:extLst>
          </p:cNvPr>
          <p:cNvSpPr>
            <a:spLocks noGrp="1"/>
          </p:cNvSpPr>
          <p:nvPr>
            <p:ph type="dt" sz="half" idx="10"/>
          </p:nvPr>
        </p:nvSpPr>
        <p:spPr/>
        <p:txBody>
          <a:bodyPr/>
          <a:lstStyle/>
          <a:p>
            <a:fld id="{D141C46F-5E53-0449-9FBA-9CB3D15DB587}" type="datetimeFigureOut">
              <a:rPr lang="en-US" smtClean="0"/>
              <a:t>6/14/19</a:t>
            </a:fld>
            <a:endParaRPr lang="en-US"/>
          </a:p>
        </p:txBody>
      </p:sp>
      <p:sp>
        <p:nvSpPr>
          <p:cNvPr id="8" name="Footer Placeholder 7">
            <a:extLst>
              <a:ext uri="{FF2B5EF4-FFF2-40B4-BE49-F238E27FC236}">
                <a16:creationId xmlns:a16="http://schemas.microsoft.com/office/drawing/2014/main" id="{F15B547E-BA3A-BE4C-A48F-6923789CD1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CBB6F0-A899-4341-81CF-B22AC4F346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507889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42602-FC73-7C42-8024-C5198FBE97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FEE393-BF24-1C4B-84F6-ED6D6AA597F8}"/>
              </a:ext>
            </a:extLst>
          </p:cNvPr>
          <p:cNvSpPr>
            <a:spLocks noGrp="1"/>
          </p:cNvSpPr>
          <p:nvPr>
            <p:ph type="dt" sz="half" idx="10"/>
          </p:nvPr>
        </p:nvSpPr>
        <p:spPr/>
        <p:txBody>
          <a:bodyPr/>
          <a:lstStyle/>
          <a:p>
            <a:fld id="{D141C46F-5E53-0449-9FBA-9CB3D15DB587}" type="datetimeFigureOut">
              <a:rPr lang="en-US" smtClean="0"/>
              <a:t>6/14/19</a:t>
            </a:fld>
            <a:endParaRPr lang="en-US"/>
          </a:p>
        </p:txBody>
      </p:sp>
      <p:sp>
        <p:nvSpPr>
          <p:cNvPr id="4" name="Footer Placeholder 3">
            <a:extLst>
              <a:ext uri="{FF2B5EF4-FFF2-40B4-BE49-F238E27FC236}">
                <a16:creationId xmlns:a16="http://schemas.microsoft.com/office/drawing/2014/main" id="{590E7C6F-E84B-5943-8493-52F7E9E0E1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E9F5E5-715E-FB46-BF83-BD6E2A54DE57}"/>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593781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516FC9-F7A1-0046-9E21-E439FCA19BBB}"/>
              </a:ext>
            </a:extLst>
          </p:cNvPr>
          <p:cNvSpPr>
            <a:spLocks noGrp="1"/>
          </p:cNvSpPr>
          <p:nvPr>
            <p:ph type="dt" sz="half" idx="10"/>
          </p:nvPr>
        </p:nvSpPr>
        <p:spPr/>
        <p:txBody>
          <a:bodyPr/>
          <a:lstStyle/>
          <a:p>
            <a:fld id="{D141C46F-5E53-0449-9FBA-9CB3D15DB587}" type="datetimeFigureOut">
              <a:rPr lang="en-US" smtClean="0"/>
              <a:t>6/14/19</a:t>
            </a:fld>
            <a:endParaRPr lang="en-US"/>
          </a:p>
        </p:txBody>
      </p:sp>
      <p:sp>
        <p:nvSpPr>
          <p:cNvPr id="3" name="Footer Placeholder 2">
            <a:extLst>
              <a:ext uri="{FF2B5EF4-FFF2-40B4-BE49-F238E27FC236}">
                <a16:creationId xmlns:a16="http://schemas.microsoft.com/office/drawing/2014/main" id="{7CEFAF90-11D0-6D4B-B78B-730F89EFC5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532038-ED13-9746-877C-B1794172C383}"/>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103337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54267-9827-8E44-BC18-CE3BEFEC5C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80E909-83B6-1F4A-A968-466284C366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8DF9724-2989-AE43-9405-668CF5C9DD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1C9493F-ED90-6F48-B933-529FA882652F}"/>
              </a:ext>
            </a:extLst>
          </p:cNvPr>
          <p:cNvSpPr>
            <a:spLocks noGrp="1"/>
          </p:cNvSpPr>
          <p:nvPr>
            <p:ph type="dt" sz="half" idx="10"/>
          </p:nvPr>
        </p:nvSpPr>
        <p:spPr/>
        <p:txBody>
          <a:bodyPr/>
          <a:lstStyle/>
          <a:p>
            <a:fld id="{D141C46F-5E53-0449-9FBA-9CB3D15DB587}" type="datetimeFigureOut">
              <a:rPr lang="en-US" smtClean="0"/>
              <a:t>6/14/19</a:t>
            </a:fld>
            <a:endParaRPr lang="en-US"/>
          </a:p>
        </p:txBody>
      </p:sp>
      <p:sp>
        <p:nvSpPr>
          <p:cNvPr id="6" name="Footer Placeholder 5">
            <a:extLst>
              <a:ext uri="{FF2B5EF4-FFF2-40B4-BE49-F238E27FC236}">
                <a16:creationId xmlns:a16="http://schemas.microsoft.com/office/drawing/2014/main" id="{11C7C6F9-E9E2-EC4A-B01B-19D9A7A0BE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C4C30D-E5A5-DA42-8A2E-39BB15C4BA2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4045900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6C44D-462B-DE4C-8EE9-7352AE0A3A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97818D-DF65-C74E-9C3E-4D518B747C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0D44E6-2761-4D42-B058-2407FB6963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955403-CAC8-4D41-BD05-65AF925041C9}"/>
              </a:ext>
            </a:extLst>
          </p:cNvPr>
          <p:cNvSpPr>
            <a:spLocks noGrp="1"/>
          </p:cNvSpPr>
          <p:nvPr>
            <p:ph type="dt" sz="half" idx="10"/>
          </p:nvPr>
        </p:nvSpPr>
        <p:spPr/>
        <p:txBody>
          <a:bodyPr/>
          <a:lstStyle/>
          <a:p>
            <a:fld id="{D141C46F-5E53-0449-9FBA-9CB3D15DB587}" type="datetimeFigureOut">
              <a:rPr lang="en-US" smtClean="0"/>
              <a:t>6/14/19</a:t>
            </a:fld>
            <a:endParaRPr lang="en-US"/>
          </a:p>
        </p:txBody>
      </p:sp>
      <p:sp>
        <p:nvSpPr>
          <p:cNvPr id="6" name="Footer Placeholder 5">
            <a:extLst>
              <a:ext uri="{FF2B5EF4-FFF2-40B4-BE49-F238E27FC236}">
                <a16:creationId xmlns:a16="http://schemas.microsoft.com/office/drawing/2014/main" id="{9F745916-3253-BE41-B73A-91A6276C40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F840B0-30DA-664E-948E-7430F34CC961}"/>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553272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520634-FE62-274B-AB49-835D03D009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6C7C3A-E57C-CF4A-A111-F30856DD41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3644F7-255A-194E-BC27-CFA938E680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41C46F-5E53-0449-9FBA-9CB3D15DB587}" type="datetimeFigureOut">
              <a:rPr lang="en-US" smtClean="0"/>
              <a:t>6/14/19</a:t>
            </a:fld>
            <a:endParaRPr lang="en-US"/>
          </a:p>
        </p:txBody>
      </p:sp>
      <p:sp>
        <p:nvSpPr>
          <p:cNvPr id="5" name="Footer Placeholder 4">
            <a:extLst>
              <a:ext uri="{FF2B5EF4-FFF2-40B4-BE49-F238E27FC236}">
                <a16:creationId xmlns:a16="http://schemas.microsoft.com/office/drawing/2014/main" id="{B7ED248D-8D01-C84B-A176-92D13951CB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5CCE54-48DF-8B43-AECC-F1FA2B6A4D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DE8CCF-C11A-0949-8C31-4D223438836F}" type="slidenum">
              <a:rPr lang="en-US" smtClean="0"/>
              <a:t>‹#›</a:t>
            </a:fld>
            <a:endParaRPr lang="en-US"/>
          </a:p>
        </p:txBody>
      </p:sp>
    </p:spTree>
    <p:extLst>
      <p:ext uri="{BB962C8B-B14F-4D97-AF65-F5344CB8AC3E}">
        <p14:creationId xmlns:p14="http://schemas.microsoft.com/office/powerpoint/2010/main" val="2456660551"/>
      </p:ext>
    </p:extLst>
  </p:cSld>
  <p:clrMap bg1="lt1" tx1="dk1" bg2="lt2" tx2="dk2" accent1="accent1" accent2="accent2" accent3="accent3" accent4="accent4" accent5="accent5" accent6="accent6" hlink="hlink" folHlink="folHlink"/>
  <p:sldLayoutIdLst>
    <p:sldLayoutId id="2147484016" r:id="rId1"/>
    <p:sldLayoutId id="2147484017" r:id="rId2"/>
    <p:sldLayoutId id="2147484018" r:id="rId3"/>
    <p:sldLayoutId id="2147484019" r:id="rId4"/>
    <p:sldLayoutId id="2147484020" r:id="rId5"/>
    <p:sldLayoutId id="2147484021" r:id="rId6"/>
    <p:sldLayoutId id="2147484022" r:id="rId7"/>
    <p:sldLayoutId id="2147484023" r:id="rId8"/>
    <p:sldLayoutId id="2147484024" r:id="rId9"/>
    <p:sldLayoutId id="2147484025" r:id="rId10"/>
    <p:sldLayoutId id="214748402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riskfinder.climatecentral.org/" TargetMode="External"/><Relationship Id="rId2" Type="http://schemas.openxmlformats.org/officeDocument/2006/relationships/hyperlink" Target="https://www.arcgis.com/apps/View/index.html?appid=d73c1eaca68c4520b66fa876bd67bb2e" TargetMode="External"/><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7FE6D-44A8-004F-867C-8EE4AFED247C}"/>
              </a:ext>
            </a:extLst>
          </p:cNvPr>
          <p:cNvSpPr>
            <a:spLocks noGrp="1"/>
          </p:cNvSpPr>
          <p:nvPr>
            <p:ph type="ctrTitle"/>
          </p:nvPr>
        </p:nvSpPr>
        <p:spPr/>
        <p:txBody>
          <a:bodyPr>
            <a:normAutofit fontScale="90000"/>
          </a:bodyPr>
          <a:lstStyle/>
          <a:p>
            <a:r>
              <a:rPr lang="en-US" sz="5300" b="1" dirty="0"/>
              <a:t>Computational Guided Inquiry: Investigating Sea Level Rise Impacts in Tacoma, WA</a:t>
            </a:r>
            <a:br>
              <a:rPr lang="en-US" dirty="0"/>
            </a:br>
            <a:endParaRPr lang="en-US" dirty="0"/>
          </a:p>
        </p:txBody>
      </p:sp>
      <p:sp>
        <p:nvSpPr>
          <p:cNvPr id="3" name="Subtitle 2">
            <a:extLst>
              <a:ext uri="{FF2B5EF4-FFF2-40B4-BE49-F238E27FC236}">
                <a16:creationId xmlns:a16="http://schemas.microsoft.com/office/drawing/2014/main" id="{72F40409-ADDB-6C49-8270-4AE8A7CC7D92}"/>
              </a:ext>
            </a:extLst>
          </p:cNvPr>
          <p:cNvSpPr>
            <a:spLocks noGrp="1"/>
          </p:cNvSpPr>
          <p:nvPr>
            <p:ph type="subTitle" idx="1"/>
          </p:nvPr>
        </p:nvSpPr>
        <p:spPr/>
        <p:txBody>
          <a:bodyPr>
            <a:normAutofit lnSpcReduction="10000"/>
          </a:bodyPr>
          <a:lstStyle/>
          <a:p>
            <a:r>
              <a:rPr lang="en-US" dirty="0"/>
              <a:t>Prepared by Lea Fortmann</a:t>
            </a:r>
          </a:p>
          <a:p>
            <a:r>
              <a:rPr lang="en-US" dirty="0"/>
              <a:t> Department of Economics</a:t>
            </a:r>
          </a:p>
          <a:p>
            <a:r>
              <a:rPr lang="en-US" dirty="0"/>
              <a:t>University of Puget Sound</a:t>
            </a:r>
          </a:p>
          <a:p>
            <a:r>
              <a:rPr lang="en-US" dirty="0"/>
              <a:t>Updated June 2019</a:t>
            </a:r>
          </a:p>
        </p:txBody>
      </p:sp>
      <p:sp>
        <p:nvSpPr>
          <p:cNvPr id="4" name="TextBox 3">
            <a:extLst>
              <a:ext uri="{FF2B5EF4-FFF2-40B4-BE49-F238E27FC236}">
                <a16:creationId xmlns:a16="http://schemas.microsoft.com/office/drawing/2014/main" id="{F5A66E59-C0B4-0542-8CEE-702EFE2366E5}"/>
              </a:ext>
            </a:extLst>
          </p:cNvPr>
          <p:cNvSpPr txBox="1"/>
          <p:nvPr/>
        </p:nvSpPr>
        <p:spPr>
          <a:xfrm>
            <a:off x="898483" y="6342443"/>
            <a:ext cx="11779550" cy="307777"/>
          </a:xfrm>
          <a:prstGeom prst="rect">
            <a:avLst/>
          </a:prstGeom>
          <a:noFill/>
        </p:spPr>
        <p:txBody>
          <a:bodyPr wrap="square" rtlCol="0">
            <a:spAutoFit/>
          </a:bodyPr>
          <a:lstStyle/>
          <a:p>
            <a:r>
              <a:rPr lang="en-US" sz="1400" dirty="0"/>
              <a:t>Acknowledgements: This project was funded by NSF award #1712282 by the Division of Undergraduate Education and Office of Polar Programs </a:t>
            </a:r>
          </a:p>
        </p:txBody>
      </p:sp>
    </p:spTree>
    <p:extLst>
      <p:ext uri="{BB962C8B-B14F-4D97-AF65-F5344CB8AC3E}">
        <p14:creationId xmlns:p14="http://schemas.microsoft.com/office/powerpoint/2010/main" val="23987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Graphing Marginal Damage Curves</a:t>
            </a:r>
          </a:p>
        </p:txBody>
      </p:sp>
      <p:sp>
        <p:nvSpPr>
          <p:cNvPr id="4" name="Rectangle 3">
            <a:extLst>
              <a:ext uri="{FF2B5EF4-FFF2-40B4-BE49-F238E27FC236}">
                <a16:creationId xmlns:a16="http://schemas.microsoft.com/office/drawing/2014/main" id="{EB36CA16-6CB9-AC4A-9D2C-2E6A9D3B16E0}"/>
              </a:ext>
            </a:extLst>
          </p:cNvPr>
          <p:cNvSpPr/>
          <p:nvPr/>
        </p:nvSpPr>
        <p:spPr>
          <a:xfrm>
            <a:off x="342561" y="888938"/>
            <a:ext cx="11506877" cy="923330"/>
          </a:xfrm>
          <a:prstGeom prst="rect">
            <a:avLst/>
          </a:prstGeom>
          <a:ln>
            <a:solidFill>
              <a:schemeClr val="tx1"/>
            </a:solidFill>
          </a:ln>
        </p:spPr>
        <p:txBody>
          <a:bodyPr wrap="square">
            <a:spAutoFit/>
          </a:bodyPr>
          <a:lstStyle/>
          <a:p>
            <a:r>
              <a:rPr lang="en-US" dirty="0"/>
              <a:t>The tables are a helpful way to organize the data and do some basic calculations, but when presenting the data, graphs are a better way to convey a lot of information in one figure. In this section you will make graphs of the expected marginal damage curves you just calculated for each SLR scenario. </a:t>
            </a:r>
          </a:p>
        </p:txBody>
      </p:sp>
      <p:sp>
        <p:nvSpPr>
          <p:cNvPr id="3" name="Rectangle 2">
            <a:extLst>
              <a:ext uri="{FF2B5EF4-FFF2-40B4-BE49-F238E27FC236}">
                <a16:creationId xmlns:a16="http://schemas.microsoft.com/office/drawing/2014/main" id="{A6E73596-3C04-5345-9B32-876D42880BA0}"/>
              </a:ext>
            </a:extLst>
          </p:cNvPr>
          <p:cNvSpPr/>
          <p:nvPr/>
        </p:nvSpPr>
        <p:spPr>
          <a:xfrm>
            <a:off x="342561" y="1917280"/>
            <a:ext cx="11849439" cy="646331"/>
          </a:xfrm>
          <a:prstGeom prst="rect">
            <a:avLst/>
          </a:prstGeom>
        </p:spPr>
        <p:txBody>
          <a:bodyPr wrap="square">
            <a:spAutoFit/>
          </a:bodyPr>
          <a:lstStyle/>
          <a:p>
            <a:r>
              <a:rPr lang="en-US" dirty="0">
                <a:solidFill>
                  <a:srgbClr val="FF0000"/>
                </a:solidFill>
              </a:rPr>
              <a:t>Click on the ‘MD graphs’ tab at the bottom of the Excel spreadsheet. Tables 4 and 5 show the expected marginal damages from flooding for each sea level rise scenario for the year 2050 (Table 4) and 2100 (Table 5). </a:t>
            </a:r>
          </a:p>
        </p:txBody>
      </p:sp>
      <p:pic>
        <p:nvPicPr>
          <p:cNvPr id="5" name="Picture 4">
            <a:extLst>
              <a:ext uri="{FF2B5EF4-FFF2-40B4-BE49-F238E27FC236}">
                <a16:creationId xmlns:a16="http://schemas.microsoft.com/office/drawing/2014/main" id="{419C0C3A-5531-B448-AFAE-7E6D14787385}"/>
              </a:ext>
            </a:extLst>
          </p:cNvPr>
          <p:cNvPicPr>
            <a:picLocks noChangeAspect="1"/>
          </p:cNvPicPr>
          <p:nvPr/>
        </p:nvPicPr>
        <p:blipFill>
          <a:blip r:embed="rId3"/>
          <a:stretch>
            <a:fillRect/>
          </a:stretch>
        </p:blipFill>
        <p:spPr>
          <a:xfrm>
            <a:off x="466548" y="2718591"/>
            <a:ext cx="4364720" cy="2302858"/>
          </a:xfrm>
          <a:prstGeom prst="rect">
            <a:avLst/>
          </a:prstGeom>
        </p:spPr>
      </p:pic>
      <p:sp>
        <p:nvSpPr>
          <p:cNvPr id="6" name="Rectangle 5">
            <a:extLst>
              <a:ext uri="{FF2B5EF4-FFF2-40B4-BE49-F238E27FC236}">
                <a16:creationId xmlns:a16="http://schemas.microsoft.com/office/drawing/2014/main" id="{DDA841B1-A84A-DC4B-B3A9-4ACD9EA03E73}"/>
              </a:ext>
            </a:extLst>
          </p:cNvPr>
          <p:cNvSpPr/>
          <p:nvPr/>
        </p:nvSpPr>
        <p:spPr>
          <a:xfrm>
            <a:off x="4943959" y="2845067"/>
            <a:ext cx="6726265" cy="2031325"/>
          </a:xfrm>
          <a:prstGeom prst="rect">
            <a:avLst/>
          </a:prstGeom>
        </p:spPr>
        <p:txBody>
          <a:bodyPr wrap="square">
            <a:spAutoFit/>
          </a:bodyPr>
          <a:lstStyle/>
          <a:p>
            <a:r>
              <a:rPr lang="en-US" dirty="0">
                <a:latin typeface="Calibri" panose="020F0502020204030204" pitchFamily="34" charset="0"/>
                <a:cs typeface="Calibri" panose="020F0502020204030204" pitchFamily="34" charset="0"/>
              </a:rPr>
              <a:t>The tables have automatically populated with the expected MD values you calculated on the previous spreadsheet.</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ea typeface="MS Mincho" panose="02020609040205080304" pitchFamily="49" charset="-128"/>
                <a:cs typeface="Calibri" panose="020F0502020204030204" pitchFamily="34" charset="0"/>
              </a:rPr>
              <a:t>If you click on a cell, you can see the reference cell it is drawing the data from in the formula bar (</a:t>
            </a:r>
            <a:r>
              <a:rPr lang="en-US" i="1" dirty="0" err="1">
                <a:latin typeface="Calibri" panose="020F0502020204030204" pitchFamily="34" charset="0"/>
                <a:ea typeface="MS Mincho" panose="02020609040205080304" pitchFamily="49" charset="-128"/>
                <a:cs typeface="Calibri" panose="020F0502020204030204" pitchFamily="34" charset="0"/>
              </a:rPr>
              <a:t>fx</a:t>
            </a:r>
            <a:r>
              <a:rPr lang="en-US" dirty="0">
                <a:latin typeface="Calibri" panose="020F0502020204030204" pitchFamily="34" charset="0"/>
                <a:ea typeface="MS Mincho" panose="02020609040205080304" pitchFamily="49" charset="-128"/>
                <a:cs typeface="Calibri" panose="020F0502020204030204" pitchFamily="34" charset="0"/>
              </a:rPr>
              <a:t>) at the top, where ‘MD Table’ is the sheet name you were previously working in and E26 is the cell on that sheet the data is copied from. </a:t>
            </a:r>
          </a:p>
        </p:txBody>
      </p:sp>
      <p:cxnSp>
        <p:nvCxnSpPr>
          <p:cNvPr id="11" name="Straight Arrow Connector 10">
            <a:extLst>
              <a:ext uri="{FF2B5EF4-FFF2-40B4-BE49-F238E27FC236}">
                <a16:creationId xmlns:a16="http://schemas.microsoft.com/office/drawing/2014/main" id="{C9FD09F3-7C21-3A4A-B637-FEAAFCC8B904}"/>
              </a:ext>
            </a:extLst>
          </p:cNvPr>
          <p:cNvCxnSpPr>
            <a:cxnSpLocks/>
          </p:cNvCxnSpPr>
          <p:nvPr/>
        </p:nvCxnSpPr>
        <p:spPr>
          <a:xfrm flipH="1" flipV="1">
            <a:off x="3225452" y="2845067"/>
            <a:ext cx="1718507" cy="1277482"/>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20" name="Rectangle 19">
            <a:extLst>
              <a:ext uri="{FF2B5EF4-FFF2-40B4-BE49-F238E27FC236}">
                <a16:creationId xmlns:a16="http://schemas.microsoft.com/office/drawing/2014/main" id="{F07DDD01-C9FB-A24D-B002-588FFFE36839}"/>
              </a:ext>
            </a:extLst>
          </p:cNvPr>
          <p:cNvSpPr/>
          <p:nvPr/>
        </p:nvSpPr>
        <p:spPr>
          <a:xfrm>
            <a:off x="513841" y="5411860"/>
            <a:ext cx="11506877" cy="923330"/>
          </a:xfrm>
          <a:prstGeom prst="rect">
            <a:avLst/>
          </a:prstGeom>
          <a:ln>
            <a:solidFill>
              <a:schemeClr val="tx1"/>
            </a:solidFill>
          </a:ln>
        </p:spPr>
        <p:txBody>
          <a:bodyPr wrap="square">
            <a:spAutoFit/>
          </a:bodyPr>
          <a:lstStyle/>
          <a:p>
            <a:r>
              <a:rPr lang="en-US" dirty="0"/>
              <a:t>Now you will create a graph of the four sea level rise scenarios to show the marginal damages expected at each foot of flooding. A graph of Table 4 has already been made for you, in the next slide you will learn how to create the same graph for Table 5. </a:t>
            </a:r>
          </a:p>
        </p:txBody>
      </p:sp>
    </p:spTree>
    <p:extLst>
      <p:ext uri="{BB962C8B-B14F-4D97-AF65-F5344CB8AC3E}">
        <p14:creationId xmlns:p14="http://schemas.microsoft.com/office/powerpoint/2010/main" val="2482823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Graphing Marginal Damage Curves</a:t>
            </a:r>
          </a:p>
        </p:txBody>
      </p:sp>
      <p:cxnSp>
        <p:nvCxnSpPr>
          <p:cNvPr id="11" name="Straight Arrow Connector 10">
            <a:extLst>
              <a:ext uri="{FF2B5EF4-FFF2-40B4-BE49-F238E27FC236}">
                <a16:creationId xmlns:a16="http://schemas.microsoft.com/office/drawing/2014/main" id="{C9FD09F3-7C21-3A4A-B637-FEAAFCC8B904}"/>
              </a:ext>
            </a:extLst>
          </p:cNvPr>
          <p:cNvCxnSpPr>
            <a:cxnSpLocks/>
          </p:cNvCxnSpPr>
          <p:nvPr/>
        </p:nvCxnSpPr>
        <p:spPr>
          <a:xfrm flipH="1" flipV="1">
            <a:off x="5753438" y="1992800"/>
            <a:ext cx="1718507" cy="1277482"/>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7" name="Rectangle 6">
            <a:extLst>
              <a:ext uri="{FF2B5EF4-FFF2-40B4-BE49-F238E27FC236}">
                <a16:creationId xmlns:a16="http://schemas.microsoft.com/office/drawing/2014/main" id="{C03F724F-481A-B14D-BAC5-FAB2C9AC4F00}"/>
              </a:ext>
            </a:extLst>
          </p:cNvPr>
          <p:cNvSpPr/>
          <p:nvPr/>
        </p:nvSpPr>
        <p:spPr>
          <a:xfrm>
            <a:off x="8390790" y="876800"/>
            <a:ext cx="3801210" cy="3970318"/>
          </a:xfrm>
          <a:prstGeom prst="rect">
            <a:avLst/>
          </a:prstGeom>
        </p:spPr>
        <p:txBody>
          <a:bodyPr wrap="square">
            <a:spAutoFit/>
          </a:bodyPr>
          <a:lstStyle/>
          <a:p>
            <a:r>
              <a:rPr lang="en-US" b="1" dirty="0">
                <a:solidFill>
                  <a:srgbClr val="FF0000"/>
                </a:solidFill>
                <a:latin typeface="Arial" panose="020B0604020202020204" pitchFamily="34" charset="0"/>
                <a:ea typeface="MS Mincho" panose="02020609040205080304" pitchFamily="49" charset="-128"/>
                <a:cs typeface="Times New Roman" panose="02020603050405020304" pitchFamily="18" charset="0"/>
              </a:rPr>
              <a:t>To make a graph in Excel:</a:t>
            </a:r>
            <a:endParaRPr lang="en-US" b="1" dirty="0">
              <a:latin typeface="Cambria" panose="02040503050406030204" pitchFamily="18" charset="0"/>
              <a:ea typeface="MS Mincho" panose="02020609040205080304" pitchFamily="49" charset="-128"/>
              <a:cs typeface="Times New Roman" panose="02020603050405020304" pitchFamily="18" charset="0"/>
            </a:endParaRPr>
          </a:p>
          <a:p>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 </a:t>
            </a:r>
            <a:endParaRPr lang="en-US" dirty="0">
              <a:latin typeface="Cambria" panose="02040503050406030204" pitchFamily="18" charset="0"/>
              <a:ea typeface="MS Mincho" panose="02020609040205080304" pitchFamily="49" charset="-128"/>
              <a:cs typeface="Times New Roman" panose="02020603050405020304" pitchFamily="18" charset="0"/>
            </a:endParaRPr>
          </a:p>
          <a:p>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1. Use the cursor and drag to highlight the contents of the Table  as pictured.</a:t>
            </a:r>
          </a:p>
          <a:p>
            <a:pPr marL="342900" indent="-342900">
              <a:buAutoNum type="arabicPeriod"/>
            </a:pPr>
            <a:endParaRPr lang="en-US" dirty="0">
              <a:latin typeface="Cambria" panose="02040503050406030204" pitchFamily="18" charset="0"/>
              <a:ea typeface="MS Mincho" panose="02020609040205080304" pitchFamily="49" charset="-128"/>
              <a:cs typeface="Times New Roman" panose="02020603050405020304" pitchFamily="18" charset="0"/>
            </a:endParaRPr>
          </a:p>
          <a:p>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2. Go to the </a:t>
            </a:r>
            <a:r>
              <a:rPr lang="en-US" i="1" dirty="0">
                <a:solidFill>
                  <a:srgbClr val="FF0000"/>
                </a:solidFill>
                <a:latin typeface="Arial" panose="020B0604020202020204" pitchFamily="34" charset="0"/>
                <a:ea typeface="MS Mincho" panose="02020609040205080304" pitchFamily="49" charset="-128"/>
                <a:cs typeface="Times New Roman" panose="02020603050405020304" pitchFamily="18" charset="0"/>
              </a:rPr>
              <a:t>Insert</a:t>
            </a:r>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 tab then click on the drop down options for scatter charts and select the option with smooth lines and markers. </a:t>
            </a:r>
          </a:p>
          <a:p>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 </a:t>
            </a:r>
          </a:p>
          <a:p>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Alternatively, you can click Insert at the top of the page, then </a:t>
            </a:r>
            <a:r>
              <a:rPr lang="en-US" i="1" dirty="0">
                <a:solidFill>
                  <a:srgbClr val="FF0000"/>
                </a:solidFill>
                <a:latin typeface="Arial" panose="020B0604020202020204" pitchFamily="34" charset="0"/>
                <a:ea typeface="MS Mincho" panose="02020609040205080304" pitchFamily="49" charset="-128"/>
                <a:cs typeface="Times New Roman" panose="02020603050405020304" pitchFamily="18" charset="0"/>
              </a:rPr>
              <a:t>Chart</a:t>
            </a:r>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 &gt; </a:t>
            </a:r>
            <a:r>
              <a:rPr lang="en-US" i="1" dirty="0">
                <a:solidFill>
                  <a:srgbClr val="FF0000"/>
                </a:solidFill>
                <a:latin typeface="Arial" panose="020B0604020202020204" pitchFamily="34" charset="0"/>
                <a:ea typeface="MS Mincho" panose="02020609040205080304" pitchFamily="49" charset="-128"/>
                <a:cs typeface="Times New Roman" panose="02020603050405020304" pitchFamily="18" charset="0"/>
              </a:rPr>
              <a:t>Scatter</a:t>
            </a:r>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 &gt; </a:t>
            </a:r>
            <a:r>
              <a:rPr lang="en-US" i="1" dirty="0">
                <a:solidFill>
                  <a:srgbClr val="FF0000"/>
                </a:solidFill>
                <a:latin typeface="Arial" panose="020B0604020202020204" pitchFamily="34" charset="0"/>
                <a:ea typeface="MS Mincho" panose="02020609040205080304" pitchFamily="49" charset="-128"/>
                <a:cs typeface="Times New Roman" panose="02020603050405020304" pitchFamily="18" charset="0"/>
              </a:rPr>
              <a:t>Smooth Marked Scatter </a:t>
            </a:r>
            <a:endParaRPr lang="en-US" i="1" dirty="0">
              <a:latin typeface="Cambria" panose="02040503050406030204" pitchFamily="18" charset="0"/>
              <a:ea typeface="MS Mincho" panose="02020609040205080304" pitchFamily="49" charset="-128"/>
              <a:cs typeface="Times New Roman" panose="02020603050405020304" pitchFamily="18" charset="0"/>
            </a:endParaRPr>
          </a:p>
        </p:txBody>
      </p:sp>
      <p:sp>
        <p:nvSpPr>
          <p:cNvPr id="8" name="Rectangle 7">
            <a:extLst>
              <a:ext uri="{FF2B5EF4-FFF2-40B4-BE49-F238E27FC236}">
                <a16:creationId xmlns:a16="http://schemas.microsoft.com/office/drawing/2014/main" id="{D00BCF0E-BF2A-7B4B-BF88-DFE024CC2991}"/>
              </a:ext>
            </a:extLst>
          </p:cNvPr>
          <p:cNvSpPr/>
          <p:nvPr/>
        </p:nvSpPr>
        <p:spPr>
          <a:xfrm>
            <a:off x="139482" y="5119312"/>
            <a:ext cx="11636647" cy="1477328"/>
          </a:xfrm>
          <a:prstGeom prst="rect">
            <a:avLst/>
          </a:prstGeom>
          <a:ln>
            <a:solidFill>
              <a:schemeClr val="tx1"/>
            </a:solidFill>
          </a:ln>
        </p:spPr>
        <p:txBody>
          <a:bodyPr wrap="square">
            <a:spAutoFit/>
          </a:bodyPr>
          <a:lstStyle/>
          <a:p>
            <a:r>
              <a:rPr lang="en-US" b="1" dirty="0">
                <a:latin typeface="Arial" panose="020B0604020202020204" pitchFamily="34" charset="0"/>
                <a:ea typeface="MS Mincho" panose="02020609040205080304" pitchFamily="49" charset="-128"/>
                <a:cs typeface="Times New Roman" panose="02020603050405020304" pitchFamily="18" charset="0"/>
              </a:rPr>
              <a:t>Congrats! You should now have a graph! </a:t>
            </a:r>
            <a:endParaRPr lang="en-US" dirty="0">
              <a:latin typeface="Cambria" panose="02040503050406030204" pitchFamily="18" charset="0"/>
              <a:ea typeface="MS Mincho" panose="02020609040205080304" pitchFamily="49" charset="-128"/>
              <a:cs typeface="Times New Roman" panose="02020603050405020304" pitchFamily="18" charset="0"/>
            </a:endParaRPr>
          </a:p>
          <a:p>
            <a:r>
              <a:rPr lang="en-US" b="1" dirty="0">
                <a:latin typeface="Arial" panose="020B0604020202020204" pitchFamily="34" charset="0"/>
                <a:ea typeface="MS Mincho" panose="02020609040205080304" pitchFamily="49" charset="-128"/>
                <a:cs typeface="Times New Roman" panose="02020603050405020304" pitchFamily="18" charset="0"/>
              </a:rPr>
              <a:t> </a:t>
            </a:r>
            <a:endParaRPr lang="en-US" dirty="0">
              <a:latin typeface="Cambria" panose="02040503050406030204" pitchFamily="18" charset="0"/>
              <a:ea typeface="MS Mincho" panose="02020609040205080304" pitchFamily="49" charset="-128"/>
              <a:cs typeface="Times New Roman" panose="02020603050405020304" pitchFamily="18" charset="0"/>
            </a:endParaRPr>
          </a:p>
          <a:p>
            <a:r>
              <a:rPr lang="en-US" dirty="0">
                <a:solidFill>
                  <a:srgbClr val="000000"/>
                </a:solidFill>
                <a:latin typeface="Arial" panose="020B0604020202020204" pitchFamily="34" charset="0"/>
                <a:ea typeface="MS Mincho" panose="02020609040205080304" pitchFamily="49" charset="-128"/>
                <a:cs typeface="Times New Roman" panose="02020603050405020304" pitchFamily="18" charset="0"/>
              </a:rPr>
              <a:t>You can click on the graph and drag it to move it around on your spreadsheet. </a:t>
            </a:r>
            <a:r>
              <a:rPr lang="en-US" dirty="0">
                <a:latin typeface="Arial" panose="020B0604020202020204" pitchFamily="34" charset="0"/>
                <a:ea typeface="MS Mincho" panose="02020609040205080304" pitchFamily="49" charset="-128"/>
                <a:cs typeface="Times New Roman" panose="02020603050405020304" pitchFamily="18" charset="0"/>
              </a:rPr>
              <a:t>Note: The x-axis will be based on the far left-hand column units (feet of flooding) and the y-axis will be in millions of dollars. The legend is based on the column headings.</a:t>
            </a:r>
            <a:endParaRPr lang="en-US" dirty="0">
              <a:latin typeface="Cambria" panose="02040503050406030204" pitchFamily="18" charset="0"/>
              <a:ea typeface="MS Mincho" panose="02020609040205080304" pitchFamily="49" charset="-128"/>
              <a:cs typeface="Times New Roman" panose="02020603050405020304" pitchFamily="18" charset="0"/>
            </a:endParaRPr>
          </a:p>
        </p:txBody>
      </p:sp>
      <p:pic>
        <p:nvPicPr>
          <p:cNvPr id="9" name="Picture 8">
            <a:extLst>
              <a:ext uri="{FF2B5EF4-FFF2-40B4-BE49-F238E27FC236}">
                <a16:creationId xmlns:a16="http://schemas.microsoft.com/office/drawing/2014/main" id="{4259E792-49D7-3F43-91FB-1EF2A72DADAD}"/>
              </a:ext>
            </a:extLst>
          </p:cNvPr>
          <p:cNvPicPr>
            <a:picLocks noChangeAspect="1"/>
          </p:cNvPicPr>
          <p:nvPr/>
        </p:nvPicPr>
        <p:blipFill>
          <a:blip r:embed="rId3"/>
          <a:stretch>
            <a:fillRect/>
          </a:stretch>
        </p:blipFill>
        <p:spPr>
          <a:xfrm>
            <a:off x="139482" y="825796"/>
            <a:ext cx="8251308" cy="4072326"/>
          </a:xfrm>
          <a:prstGeom prst="rect">
            <a:avLst/>
          </a:prstGeom>
        </p:spPr>
      </p:pic>
    </p:spTree>
    <p:extLst>
      <p:ext uri="{BB962C8B-B14F-4D97-AF65-F5344CB8AC3E}">
        <p14:creationId xmlns:p14="http://schemas.microsoft.com/office/powerpoint/2010/main" val="42609093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Formatting Graphs in Excel </a:t>
            </a:r>
          </a:p>
        </p:txBody>
      </p:sp>
      <p:sp>
        <p:nvSpPr>
          <p:cNvPr id="7" name="Rectangle 6">
            <a:extLst>
              <a:ext uri="{FF2B5EF4-FFF2-40B4-BE49-F238E27FC236}">
                <a16:creationId xmlns:a16="http://schemas.microsoft.com/office/drawing/2014/main" id="{C03F724F-481A-B14D-BAC5-FAB2C9AC4F00}"/>
              </a:ext>
            </a:extLst>
          </p:cNvPr>
          <p:cNvSpPr/>
          <p:nvPr/>
        </p:nvSpPr>
        <p:spPr>
          <a:xfrm>
            <a:off x="294468" y="1093772"/>
            <a:ext cx="11546237" cy="707886"/>
          </a:xfrm>
          <a:prstGeom prst="rect">
            <a:avLst/>
          </a:prstGeom>
          <a:ln w="12700">
            <a:solidFill>
              <a:schemeClr val="tx1"/>
            </a:solidFill>
          </a:ln>
        </p:spPr>
        <p:txBody>
          <a:bodyPr wrap="square">
            <a:spAutoFit/>
          </a:bodyPr>
          <a:lstStyle/>
          <a:p>
            <a:r>
              <a:rPr lang="en-US" sz="2000" dirty="0"/>
              <a:t>After you make your graph, you will want to add titles to the graph and the axes. If someone was to look at your graph out of context, they should be able to understand exactly what data is being displayed.  </a:t>
            </a:r>
          </a:p>
        </p:txBody>
      </p:sp>
      <p:pic>
        <p:nvPicPr>
          <p:cNvPr id="3" name="Picture 2">
            <a:extLst>
              <a:ext uri="{FF2B5EF4-FFF2-40B4-BE49-F238E27FC236}">
                <a16:creationId xmlns:a16="http://schemas.microsoft.com/office/drawing/2014/main" id="{720DCA94-CEEB-2543-AB67-FA4900A64CD9}"/>
              </a:ext>
            </a:extLst>
          </p:cNvPr>
          <p:cNvPicPr>
            <a:picLocks noChangeAspect="1"/>
          </p:cNvPicPr>
          <p:nvPr/>
        </p:nvPicPr>
        <p:blipFill>
          <a:blip r:embed="rId3"/>
          <a:stretch>
            <a:fillRect/>
          </a:stretch>
        </p:blipFill>
        <p:spPr>
          <a:xfrm>
            <a:off x="169252" y="2165440"/>
            <a:ext cx="6789487" cy="3035458"/>
          </a:xfrm>
          <a:prstGeom prst="rect">
            <a:avLst/>
          </a:prstGeom>
        </p:spPr>
      </p:pic>
      <p:cxnSp>
        <p:nvCxnSpPr>
          <p:cNvPr id="11" name="Straight Arrow Connector 10">
            <a:extLst>
              <a:ext uri="{FF2B5EF4-FFF2-40B4-BE49-F238E27FC236}">
                <a16:creationId xmlns:a16="http://schemas.microsoft.com/office/drawing/2014/main" id="{C9FD09F3-7C21-3A4A-B637-FEAAFCC8B904}"/>
              </a:ext>
            </a:extLst>
          </p:cNvPr>
          <p:cNvCxnSpPr>
            <a:cxnSpLocks/>
          </p:cNvCxnSpPr>
          <p:nvPr/>
        </p:nvCxnSpPr>
        <p:spPr>
          <a:xfrm flipH="1" flipV="1">
            <a:off x="4077912" y="2294091"/>
            <a:ext cx="2911822" cy="422603"/>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4" name="Rectangle 3">
            <a:extLst>
              <a:ext uri="{FF2B5EF4-FFF2-40B4-BE49-F238E27FC236}">
                <a16:creationId xmlns:a16="http://schemas.microsoft.com/office/drawing/2014/main" id="{888D92E9-0434-164A-9148-C24D8864B8D0}"/>
              </a:ext>
            </a:extLst>
          </p:cNvPr>
          <p:cNvSpPr/>
          <p:nvPr/>
        </p:nvSpPr>
        <p:spPr>
          <a:xfrm>
            <a:off x="6989734" y="2109976"/>
            <a:ext cx="5202265" cy="3139321"/>
          </a:xfrm>
          <a:prstGeom prst="rect">
            <a:avLst/>
          </a:prstGeom>
        </p:spPr>
        <p:txBody>
          <a:bodyPr wrap="square">
            <a:spAutoFit/>
          </a:bodyPr>
          <a:lstStyle/>
          <a:p>
            <a:r>
              <a:rPr lang="en-US" b="1" dirty="0">
                <a:solidFill>
                  <a:srgbClr val="FF0000"/>
                </a:solidFill>
                <a:latin typeface="Arial" panose="020B0604020202020204" pitchFamily="34" charset="0"/>
                <a:ea typeface="MS Mincho" panose="02020609040205080304" pitchFamily="49" charset="-128"/>
                <a:cs typeface="Times New Roman" panose="02020603050405020304" pitchFamily="18" charset="0"/>
              </a:rPr>
              <a:t>Formatting Graphs in Excel </a:t>
            </a:r>
          </a:p>
          <a:p>
            <a:endPar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endParaRPr>
          </a:p>
          <a:p>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1. To add a title, click anywhere on the graph and a ‘</a:t>
            </a:r>
            <a:r>
              <a:rPr lang="en-US" b="1" dirty="0">
                <a:solidFill>
                  <a:srgbClr val="FF0000"/>
                </a:solidFill>
                <a:latin typeface="Arial" panose="020B0604020202020204" pitchFamily="34" charset="0"/>
                <a:ea typeface="MS Mincho" panose="02020609040205080304" pitchFamily="49" charset="-128"/>
                <a:cs typeface="Times New Roman" panose="02020603050405020304" pitchFamily="18" charset="0"/>
              </a:rPr>
              <a:t>Chart Design</a:t>
            </a:r>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 tab appear at the top. </a:t>
            </a:r>
          </a:p>
          <a:p>
            <a:endPar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endParaRPr>
          </a:p>
          <a:p>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2. Click on on the ‘</a:t>
            </a:r>
            <a:r>
              <a:rPr lang="en-US" b="1" dirty="0">
                <a:solidFill>
                  <a:srgbClr val="FF0000"/>
                </a:solidFill>
                <a:latin typeface="Arial" panose="020B0604020202020204" pitchFamily="34" charset="0"/>
                <a:ea typeface="MS Mincho" panose="02020609040205080304" pitchFamily="49" charset="-128"/>
                <a:cs typeface="Times New Roman" panose="02020603050405020304" pitchFamily="18" charset="0"/>
              </a:rPr>
              <a:t>Chart Design</a:t>
            </a:r>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 tab and from there you should see a drop down for adding chart elements.</a:t>
            </a:r>
          </a:p>
          <a:p>
            <a:endPar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endParaRPr>
          </a:p>
          <a:p>
            <a:r>
              <a:rPr lang="en-US" dirty="0">
                <a:solidFill>
                  <a:srgbClr val="FF0000"/>
                </a:solidFill>
                <a:latin typeface="Arial" panose="020B0604020202020204" pitchFamily="34" charset="0"/>
                <a:ea typeface="MS Mincho" panose="02020609040205080304" pitchFamily="49" charset="-128"/>
                <a:cs typeface="Times New Roman" panose="02020603050405020304" pitchFamily="18" charset="0"/>
              </a:rPr>
              <a:t>3. Add a main title to your graph and vertical and horizontal axis titles. </a:t>
            </a:r>
            <a:endParaRPr lang="en-US" dirty="0">
              <a:latin typeface="Cambria" panose="02040503050406030204" pitchFamily="18" charset="0"/>
              <a:ea typeface="MS Mincho" panose="02020609040205080304" pitchFamily="49" charset="-128"/>
              <a:cs typeface="Times New Roman" panose="02020603050405020304" pitchFamily="18" charset="0"/>
            </a:endParaRPr>
          </a:p>
        </p:txBody>
      </p:sp>
      <p:sp>
        <p:nvSpPr>
          <p:cNvPr id="10" name="TextBox 9">
            <a:extLst>
              <a:ext uri="{FF2B5EF4-FFF2-40B4-BE49-F238E27FC236}">
                <a16:creationId xmlns:a16="http://schemas.microsoft.com/office/drawing/2014/main" id="{6EF56134-0129-0A47-AEA0-9CB357C5F718}"/>
              </a:ext>
            </a:extLst>
          </p:cNvPr>
          <p:cNvSpPr txBox="1"/>
          <p:nvPr/>
        </p:nvSpPr>
        <p:spPr>
          <a:xfrm>
            <a:off x="890045" y="5555527"/>
            <a:ext cx="10408218" cy="707886"/>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sz="2000" b="1" dirty="0"/>
              <a:t>Pause for Analysis: Looking at the graphs, what is your hypothesis for why the highest marginal damages are from the first couple feet of flooding? Discuss with a partner or in a small group. </a:t>
            </a:r>
            <a:endParaRPr lang="en-US" sz="2400" b="1" dirty="0"/>
          </a:p>
        </p:txBody>
      </p:sp>
    </p:spTree>
    <p:extLst>
      <p:ext uri="{BB962C8B-B14F-4D97-AF65-F5344CB8AC3E}">
        <p14:creationId xmlns:p14="http://schemas.microsoft.com/office/powerpoint/2010/main" val="20643840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mc:AlternateContent xmlns:mc="http://schemas.openxmlformats.org/markup-compatibility/2006">
        <mc:Choice xmlns:a14="http://schemas.microsoft.com/office/drawing/2010/main" Requires="a14">
          <p:sp>
            <p:nvSpPr>
              <p:cNvPr id="7" name="Rectangle 6">
                <a:extLst>
                  <a:ext uri="{FF2B5EF4-FFF2-40B4-BE49-F238E27FC236}">
                    <a16:creationId xmlns:a16="http://schemas.microsoft.com/office/drawing/2014/main" id="{C03F724F-481A-B14D-BAC5-FAB2C9AC4F00}"/>
                  </a:ext>
                </a:extLst>
              </p:cNvPr>
              <p:cNvSpPr/>
              <p:nvPr/>
            </p:nvSpPr>
            <p:spPr>
              <a:xfrm>
                <a:off x="322881" y="1420358"/>
                <a:ext cx="11546237" cy="4524315"/>
              </a:xfrm>
              <a:prstGeom prst="rect">
                <a:avLst/>
              </a:prstGeom>
              <a:ln w="12700">
                <a:solidFill>
                  <a:schemeClr val="tx1"/>
                </a:solidFill>
              </a:ln>
            </p:spPr>
            <p:txBody>
              <a:bodyPr wrap="square">
                <a:spAutoFit/>
              </a:bodyPr>
              <a:lstStyle/>
              <a:p>
                <a:r>
                  <a:rPr lang="en-US" dirty="0"/>
                  <a:t>Along with risk and uncertainty about the likelihood of maximum flood levels, there is also inherent uncertainty about which sea level rise scenario is most likely to play out. This will likely depend on greenhouse gas emissions (GHG) over the coming century. Sea levels will rise more quickly in a </a:t>
                </a:r>
                <a:r>
                  <a:rPr lang="en-US" i="1" dirty="0"/>
                  <a:t>high</a:t>
                </a:r>
                <a:r>
                  <a:rPr lang="en-US" dirty="0"/>
                  <a:t> emissions scenario, which could result in the ‘high’ or ‘extreme’ sea level rise scenarios depending on how fast ice sheets melt in the Polar regions. Rapid reductions in GHG emissions would increase the likelihood of  slower rise scenarios. </a:t>
                </a:r>
              </a:p>
              <a:p>
                <a:endParaRPr lang="en-US" dirty="0"/>
              </a:p>
              <a:p>
                <a:r>
                  <a:rPr lang="en-US" dirty="0"/>
                  <a:t>Despite this uncertainty, we can still model different possible outcomes by using the same expected value approach we used for calculating the expected marginal damages of flooding. </a:t>
                </a:r>
              </a:p>
              <a:p>
                <a:r>
                  <a:rPr lang="en-US" dirty="0"/>
                  <a:t> </a:t>
                </a:r>
              </a:p>
              <a:p>
                <a:r>
                  <a:rPr lang="en-US" dirty="0"/>
                  <a:t>There are four SLR scenarios that could occur with some probability, </a:t>
                </a:r>
                <a:r>
                  <a:rPr lang="en-US" i="1" dirty="0" err="1"/>
                  <a:t>p</a:t>
                </a:r>
                <a:r>
                  <a:rPr lang="en-US" i="1" baseline="-25000" dirty="0" err="1"/>
                  <a:t>j</a:t>
                </a:r>
                <a:r>
                  <a:rPr lang="en-US" dirty="0"/>
                  <a:t>, where </a:t>
                </a:r>
                <a:r>
                  <a:rPr lang="en-US" i="1" dirty="0"/>
                  <a:t>j </a:t>
                </a:r>
                <a:r>
                  <a:rPr lang="en-US" dirty="0"/>
                  <a:t>represents the SLR scenario: </a:t>
                </a:r>
                <a:r>
                  <a:rPr lang="en-US" u="sng" dirty="0"/>
                  <a:t>s</a:t>
                </a:r>
                <a:r>
                  <a:rPr lang="en-US" dirty="0"/>
                  <a:t>low, </a:t>
                </a:r>
                <a:r>
                  <a:rPr lang="en-US" u="sng" dirty="0"/>
                  <a:t>m</a:t>
                </a:r>
                <a:r>
                  <a:rPr lang="en-US" dirty="0"/>
                  <a:t>edium, </a:t>
                </a:r>
                <a:r>
                  <a:rPr lang="en-US" u="sng" dirty="0"/>
                  <a:t>h</a:t>
                </a:r>
                <a:r>
                  <a:rPr lang="en-US" dirty="0"/>
                  <a:t>igh, or </a:t>
                </a:r>
                <a:r>
                  <a:rPr lang="en-US" u="sng" dirty="0"/>
                  <a:t>e</a:t>
                </a:r>
                <a:r>
                  <a:rPr lang="en-US" dirty="0"/>
                  <a:t>xtreme.  For </a:t>
                </a:r>
                <a:r>
                  <a:rPr lang="en-US" u="sng" dirty="0"/>
                  <a:t>each flood </a:t>
                </a:r>
                <a:r>
                  <a:rPr lang="en-US" u="sng" dirty="0" err="1"/>
                  <a:t>hieght</a:t>
                </a:r>
                <a:r>
                  <a:rPr lang="en-US" dirty="0"/>
                  <a:t>, </a:t>
                </a:r>
                <a:r>
                  <a:rPr lang="en-US" i="1" dirty="0" err="1"/>
                  <a:t>i</a:t>
                </a:r>
                <a:r>
                  <a:rPr lang="en-US" dirty="0"/>
                  <a:t>, we can estimate the expected marginal damage given the probability of each SLR scenario.</a:t>
                </a:r>
              </a:p>
              <a:p>
                <a:r>
                  <a:rPr lang="en-US" dirty="0"/>
                  <a:t> </a:t>
                </a: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𝐸𝑥𝑝𝑒𝑐𝑡𝑒𝑑</m:t>
                      </m:r>
                      <m:r>
                        <a:rPr lang="en-US" i="1">
                          <a:latin typeface="Cambria Math" panose="02040503050406030204" pitchFamily="18" charset="0"/>
                        </a:rPr>
                        <m:t> </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i="1">
                                  <a:latin typeface="Cambria Math" panose="02040503050406030204" pitchFamily="18" charset="0"/>
                                </a:rPr>
                                <m:t>𝑖</m:t>
                              </m:r>
                            </m:sub>
                          </m:sSub>
                        </m:e>
                      </m:d>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𝑠</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i="1">
                                  <a:latin typeface="Cambria Math" panose="02040503050406030204" pitchFamily="18" charset="0"/>
                                </a:rPr>
                                <m:t>𝑠𝑖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𝑚</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i="1">
                                  <a:latin typeface="Cambria Math" panose="02040503050406030204" pitchFamily="18" charset="0"/>
                                </a:rPr>
                                <m:t>𝑚𝑖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h</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i="1">
                                  <a:latin typeface="Cambria Math" panose="02040503050406030204" pitchFamily="18" charset="0"/>
                                </a:rPr>
                                <m:t>h𝑖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𝑒</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i="1">
                                  <a:latin typeface="Cambria Math" panose="02040503050406030204" pitchFamily="18" charset="0"/>
                                </a:rPr>
                                <m:t>𝑒𝑖</m:t>
                              </m:r>
                            </m:sub>
                          </m:sSub>
                        </m:e>
                      </m:d>
                    </m:oMath>
                  </m:oMathPara>
                </a14:m>
                <a:endParaRPr lang="en-US" dirty="0"/>
              </a:p>
              <a:p>
                <a:r>
                  <a:rPr lang="en-US" dirty="0"/>
                  <a:t> </a:t>
                </a: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𝑓𝑜𝑟</m:t>
                      </m:r>
                      <m:r>
                        <a:rPr lang="en-US" i="1">
                          <a:latin typeface="Cambria Math" panose="02040503050406030204" pitchFamily="18" charset="0"/>
                        </a:rPr>
                        <m:t> </m:t>
                      </m:r>
                      <m:r>
                        <a:rPr lang="en-US" i="1">
                          <a:latin typeface="Cambria Math" panose="02040503050406030204" pitchFamily="18" charset="0"/>
                        </a:rPr>
                        <m:t>𝑖</m:t>
                      </m:r>
                      <m:r>
                        <a:rPr lang="en-US" i="1">
                          <a:latin typeface="Cambria Math" panose="02040503050406030204" pitchFamily="18" charset="0"/>
                        </a:rPr>
                        <m:t>=1, 2,... ,10</m:t>
                      </m:r>
                    </m:oMath>
                  </m:oMathPara>
                </a14:m>
                <a:endParaRPr lang="en-US" dirty="0"/>
              </a:p>
            </p:txBody>
          </p:sp>
        </mc:Choice>
        <mc:Fallback>
          <p:sp>
            <p:nvSpPr>
              <p:cNvPr id="7" name="Rectangle 6">
                <a:extLst>
                  <a:ext uri="{FF2B5EF4-FFF2-40B4-BE49-F238E27FC236}">
                    <a16:creationId xmlns:a16="http://schemas.microsoft.com/office/drawing/2014/main" id="{C03F724F-481A-B14D-BAC5-FAB2C9AC4F00}"/>
                  </a:ext>
                </a:extLst>
              </p:cNvPr>
              <p:cNvSpPr>
                <a:spLocks noRot="1" noChangeAspect="1" noMove="1" noResize="1" noEditPoints="1" noAdjustHandles="1" noChangeArrowheads="1" noChangeShapeType="1" noTextEdit="1"/>
              </p:cNvSpPr>
              <p:nvPr/>
            </p:nvSpPr>
            <p:spPr>
              <a:xfrm>
                <a:off x="322881" y="1420358"/>
                <a:ext cx="11546237" cy="4524315"/>
              </a:xfrm>
              <a:prstGeom prst="rect">
                <a:avLst/>
              </a:prstGeom>
              <a:blipFill>
                <a:blip r:embed="rId3"/>
                <a:stretch>
                  <a:fillRect l="-329" t="-559"/>
                </a:stretch>
              </a:blipFill>
              <a:ln w="12700">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26386004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p:sp>
        <p:nvSpPr>
          <p:cNvPr id="7" name="Rectangle 6">
            <a:extLst>
              <a:ext uri="{FF2B5EF4-FFF2-40B4-BE49-F238E27FC236}">
                <a16:creationId xmlns:a16="http://schemas.microsoft.com/office/drawing/2014/main" id="{C03F724F-481A-B14D-BAC5-FAB2C9AC4F00}"/>
              </a:ext>
            </a:extLst>
          </p:cNvPr>
          <p:cNvSpPr/>
          <p:nvPr/>
        </p:nvSpPr>
        <p:spPr>
          <a:xfrm>
            <a:off x="294468" y="986405"/>
            <a:ext cx="11632489" cy="3693319"/>
          </a:xfrm>
          <a:prstGeom prst="rect">
            <a:avLst/>
          </a:prstGeom>
          <a:ln w="12700">
            <a:solidFill>
              <a:schemeClr val="tx1"/>
            </a:solidFill>
          </a:ln>
        </p:spPr>
        <p:txBody>
          <a:bodyPr wrap="square">
            <a:spAutoFit/>
          </a:bodyPr>
          <a:lstStyle/>
          <a:p>
            <a:r>
              <a:rPr lang="en-US" dirty="0"/>
              <a:t>In this analysis we will refer to 3 different emissions scenarios modeled after the Intergovernmental Panel on Climate Change (IPCC) report on Representative Concentration Pathways (RCPs):</a:t>
            </a:r>
          </a:p>
          <a:p>
            <a:endParaRPr lang="en-US" dirty="0"/>
          </a:p>
          <a:p>
            <a:pPr marL="285750" indent="-285750">
              <a:buFont typeface="Arial" panose="020B0604020202020204" pitchFamily="34" charset="0"/>
              <a:buChar char="•"/>
            </a:pPr>
            <a:r>
              <a:rPr lang="en-US" dirty="0"/>
              <a:t>RCP 2.6 is the best case scenario which would result in the lowest sea level rise and associated warming of 0.5 to 2.8  °F by the year 2100.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RCP 4.5 is a moderate scenario where GHG emissions stabilize by 2100, which would result in approximately 2 to 4.6 °F or warming by the end of the century.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RCP 8.5 is the worst case scenario, which would result in the highest sea level rise and potentially the extreme scenario playing out with associated warming of 4.5 to 8.6 °F by 2100. </a:t>
            </a:r>
          </a:p>
          <a:p>
            <a:endParaRPr lang="en-US" dirty="0"/>
          </a:p>
          <a:p>
            <a:r>
              <a:rPr lang="en-US" dirty="0"/>
              <a:t>For more information on the RCPs, you can refer to the Summary for Policy Makers of the 5</a:t>
            </a:r>
            <a:r>
              <a:rPr lang="en-US" baseline="30000" dirty="0"/>
              <a:t>th</a:t>
            </a:r>
            <a:r>
              <a:rPr lang="en-US" dirty="0"/>
              <a:t> Assessment Report. </a:t>
            </a:r>
          </a:p>
        </p:txBody>
      </p:sp>
      <p:sp>
        <p:nvSpPr>
          <p:cNvPr id="10" name="TextBox 9">
            <a:extLst>
              <a:ext uri="{FF2B5EF4-FFF2-40B4-BE49-F238E27FC236}">
                <a16:creationId xmlns:a16="http://schemas.microsoft.com/office/drawing/2014/main" id="{6EF56134-0129-0A47-AEA0-9CB357C5F718}"/>
              </a:ext>
            </a:extLst>
          </p:cNvPr>
          <p:cNvSpPr txBox="1"/>
          <p:nvPr/>
        </p:nvSpPr>
        <p:spPr>
          <a:xfrm>
            <a:off x="294468" y="5250635"/>
            <a:ext cx="11632489" cy="954107"/>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sz="2000" b="1" dirty="0"/>
              <a:t>Pause for Analysis: </a:t>
            </a:r>
            <a:r>
              <a:rPr lang="en-US" b="1" dirty="0"/>
              <a:t>Consider the best case and worst case scenarios described above. In a small group or with a partner discuss what factors (economic, social, political, technological, etc.) would increase the probability of the best case scenario playing out? What factors would increase the probability of the worst case scenario playing out?  </a:t>
            </a:r>
          </a:p>
        </p:txBody>
      </p:sp>
    </p:spTree>
    <p:extLst>
      <p:ext uri="{BB962C8B-B14F-4D97-AF65-F5344CB8AC3E}">
        <p14:creationId xmlns:p14="http://schemas.microsoft.com/office/powerpoint/2010/main" val="38804170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p:sp>
        <p:nvSpPr>
          <p:cNvPr id="7" name="Rectangle 6">
            <a:extLst>
              <a:ext uri="{FF2B5EF4-FFF2-40B4-BE49-F238E27FC236}">
                <a16:creationId xmlns:a16="http://schemas.microsoft.com/office/drawing/2014/main" id="{C03F724F-481A-B14D-BAC5-FAB2C9AC4F00}"/>
              </a:ext>
            </a:extLst>
          </p:cNvPr>
          <p:cNvSpPr/>
          <p:nvPr/>
        </p:nvSpPr>
        <p:spPr>
          <a:xfrm>
            <a:off x="294469" y="833797"/>
            <a:ext cx="11488229" cy="1200329"/>
          </a:xfrm>
          <a:prstGeom prst="rect">
            <a:avLst/>
          </a:prstGeom>
          <a:ln w="12700">
            <a:solidFill>
              <a:schemeClr val="tx1"/>
            </a:solidFill>
          </a:ln>
        </p:spPr>
        <p:txBody>
          <a:bodyPr wrap="square">
            <a:spAutoFit/>
          </a:bodyPr>
          <a:lstStyle/>
          <a:p>
            <a:r>
              <a:rPr lang="en-US" dirty="0"/>
              <a:t>Now you will consider probabilities for different emissions scenarios and the subsequent sea level rise that would take place under each scenario using expected value calculations. Refer to Part 3. on the Excel spreadsheet on the ’Cost-Benefit Graph’ tab. Table 6 shows predicted probabilities of each SLR scenario occurring  under the baseline scenario based on a 2017 NOAA report. </a:t>
            </a:r>
          </a:p>
        </p:txBody>
      </p:sp>
      <p:pic>
        <p:nvPicPr>
          <p:cNvPr id="4" name="Picture 3">
            <a:extLst>
              <a:ext uri="{FF2B5EF4-FFF2-40B4-BE49-F238E27FC236}">
                <a16:creationId xmlns:a16="http://schemas.microsoft.com/office/drawing/2014/main" id="{C7206451-78D4-0F46-9F88-927B48A99046}"/>
              </a:ext>
            </a:extLst>
          </p:cNvPr>
          <p:cNvPicPr>
            <a:picLocks noChangeAspect="1"/>
          </p:cNvPicPr>
          <p:nvPr/>
        </p:nvPicPr>
        <p:blipFill>
          <a:blip r:embed="rId3"/>
          <a:stretch>
            <a:fillRect/>
          </a:stretch>
        </p:blipFill>
        <p:spPr>
          <a:xfrm>
            <a:off x="294469" y="2198706"/>
            <a:ext cx="4943737" cy="1810718"/>
          </a:xfrm>
          <a:prstGeom prst="rect">
            <a:avLst/>
          </a:prstGeom>
        </p:spPr>
      </p:pic>
      <p:sp>
        <p:nvSpPr>
          <p:cNvPr id="8" name="TextBox 7">
            <a:extLst>
              <a:ext uri="{FF2B5EF4-FFF2-40B4-BE49-F238E27FC236}">
                <a16:creationId xmlns:a16="http://schemas.microsoft.com/office/drawing/2014/main" id="{D3103B4C-AB55-D444-B1F5-49FD86F4DF90}"/>
              </a:ext>
            </a:extLst>
          </p:cNvPr>
          <p:cNvSpPr txBox="1"/>
          <p:nvPr/>
        </p:nvSpPr>
        <p:spPr>
          <a:xfrm>
            <a:off x="5417542" y="2439763"/>
            <a:ext cx="6479989" cy="2585323"/>
          </a:xfrm>
          <a:prstGeom prst="rect">
            <a:avLst/>
          </a:prstGeom>
          <a:noFill/>
        </p:spPr>
        <p:txBody>
          <a:bodyPr wrap="square" rtlCol="0">
            <a:spAutoFit/>
          </a:bodyPr>
          <a:lstStyle/>
          <a:p>
            <a:r>
              <a:rPr lang="en-US" dirty="0">
                <a:solidFill>
                  <a:srgbClr val="FF0000"/>
                </a:solidFill>
              </a:rPr>
              <a:t>Considering your previous discussion on the best and worst case emissions scenarios, fill in probabilities for each scenario in Table 6. Note that the probabilities must sum to 1.</a:t>
            </a:r>
          </a:p>
          <a:p>
            <a:endParaRPr lang="en-US" dirty="0">
              <a:solidFill>
                <a:srgbClr val="FF0000"/>
              </a:solidFill>
            </a:endParaRPr>
          </a:p>
          <a:p>
            <a:r>
              <a:rPr lang="en-US" dirty="0">
                <a:solidFill>
                  <a:srgbClr val="FF0000"/>
                </a:solidFill>
              </a:rPr>
              <a:t>2. Notice that as you fill in the probabilities, Table 7 populates with the expected housing damages for each foot of flooding for the respective emissions scenarios, along with the graph in Figure 3.</a:t>
            </a:r>
          </a:p>
          <a:p>
            <a:endParaRPr lang="en-US" dirty="0">
              <a:solidFill>
                <a:srgbClr val="FF0000"/>
              </a:solidFill>
            </a:endParaRPr>
          </a:p>
          <a:p>
            <a:r>
              <a:rPr lang="en-US" dirty="0">
                <a:solidFill>
                  <a:srgbClr val="FF0000"/>
                </a:solidFill>
              </a:rPr>
              <a:t>3.  </a:t>
            </a:r>
          </a:p>
        </p:txBody>
      </p:sp>
      <p:graphicFrame>
        <p:nvGraphicFramePr>
          <p:cNvPr id="11" name="Chart 10">
            <a:extLst>
              <a:ext uri="{FF2B5EF4-FFF2-40B4-BE49-F238E27FC236}">
                <a16:creationId xmlns:a16="http://schemas.microsoft.com/office/drawing/2014/main" id="{3CD05DE6-70C6-1143-AD6A-89B02158D040}"/>
              </a:ext>
            </a:extLst>
          </p:cNvPr>
          <p:cNvGraphicFramePr>
            <a:graphicFrameLocks/>
          </p:cNvGraphicFramePr>
          <p:nvPr>
            <p:extLst>
              <p:ext uri="{D42A27DB-BD31-4B8C-83A1-F6EECF244321}">
                <p14:modId xmlns:p14="http://schemas.microsoft.com/office/powerpoint/2010/main" val="1296549717"/>
              </p:ext>
            </p:extLst>
          </p:nvPr>
        </p:nvGraphicFramePr>
        <p:xfrm>
          <a:off x="294469" y="4174004"/>
          <a:ext cx="4943737" cy="250682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0345865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p:sp>
        <p:nvSpPr>
          <p:cNvPr id="7" name="Rectangle 6">
            <a:extLst>
              <a:ext uri="{FF2B5EF4-FFF2-40B4-BE49-F238E27FC236}">
                <a16:creationId xmlns:a16="http://schemas.microsoft.com/office/drawing/2014/main" id="{C03F724F-481A-B14D-BAC5-FAB2C9AC4F00}"/>
              </a:ext>
            </a:extLst>
          </p:cNvPr>
          <p:cNvSpPr/>
          <p:nvPr/>
        </p:nvSpPr>
        <p:spPr>
          <a:xfrm>
            <a:off x="294469" y="833797"/>
            <a:ext cx="11488229" cy="1200329"/>
          </a:xfrm>
          <a:prstGeom prst="rect">
            <a:avLst/>
          </a:prstGeom>
          <a:ln w="12700">
            <a:solidFill>
              <a:schemeClr val="tx1"/>
            </a:solidFill>
          </a:ln>
        </p:spPr>
        <p:txBody>
          <a:bodyPr wrap="square">
            <a:spAutoFit/>
          </a:bodyPr>
          <a:lstStyle/>
          <a:p>
            <a:r>
              <a:rPr lang="en-US" dirty="0"/>
              <a:t>Now you will consider probabilities for different emissions scenarios and the subsequent sea level rise that would take place under each scenario using expected value calculations. Refer to Part 3. on the Excel spreadsheet on the ’Cost-Benefit Graph’ tab. Table 6 shows predicted probabilities of each SLR scenario occurring  under the baseline scenario based on a 2017 NOAA report. </a:t>
            </a:r>
          </a:p>
        </p:txBody>
      </p:sp>
      <p:pic>
        <p:nvPicPr>
          <p:cNvPr id="4" name="Picture 3">
            <a:extLst>
              <a:ext uri="{FF2B5EF4-FFF2-40B4-BE49-F238E27FC236}">
                <a16:creationId xmlns:a16="http://schemas.microsoft.com/office/drawing/2014/main" id="{C7206451-78D4-0F46-9F88-927B48A99046}"/>
              </a:ext>
            </a:extLst>
          </p:cNvPr>
          <p:cNvPicPr>
            <a:picLocks noChangeAspect="1"/>
          </p:cNvPicPr>
          <p:nvPr/>
        </p:nvPicPr>
        <p:blipFill>
          <a:blip r:embed="rId3"/>
          <a:stretch>
            <a:fillRect/>
          </a:stretch>
        </p:blipFill>
        <p:spPr>
          <a:xfrm>
            <a:off x="294469" y="2198706"/>
            <a:ext cx="4943737" cy="1810718"/>
          </a:xfrm>
          <a:prstGeom prst="rect">
            <a:avLst/>
          </a:prstGeom>
        </p:spPr>
      </p:pic>
      <p:sp>
        <p:nvSpPr>
          <p:cNvPr id="8" name="TextBox 7">
            <a:extLst>
              <a:ext uri="{FF2B5EF4-FFF2-40B4-BE49-F238E27FC236}">
                <a16:creationId xmlns:a16="http://schemas.microsoft.com/office/drawing/2014/main" id="{D3103B4C-AB55-D444-B1F5-49FD86F4DF90}"/>
              </a:ext>
            </a:extLst>
          </p:cNvPr>
          <p:cNvSpPr txBox="1"/>
          <p:nvPr/>
        </p:nvSpPr>
        <p:spPr>
          <a:xfrm>
            <a:off x="5417542" y="2439763"/>
            <a:ext cx="6479989" cy="2585323"/>
          </a:xfrm>
          <a:prstGeom prst="rect">
            <a:avLst/>
          </a:prstGeom>
          <a:noFill/>
        </p:spPr>
        <p:txBody>
          <a:bodyPr wrap="square" rtlCol="0">
            <a:spAutoFit/>
          </a:bodyPr>
          <a:lstStyle/>
          <a:p>
            <a:r>
              <a:rPr lang="en-US" dirty="0">
                <a:solidFill>
                  <a:srgbClr val="FF0000"/>
                </a:solidFill>
              </a:rPr>
              <a:t>1. Considering your previous discussion on the best and worst case emissions scenarios, fill in probabilities for each scenario in Table 6. Note that the probabilities must sum to 1.</a:t>
            </a:r>
          </a:p>
          <a:p>
            <a:endParaRPr lang="en-US" dirty="0">
              <a:solidFill>
                <a:srgbClr val="FF0000"/>
              </a:solidFill>
            </a:endParaRPr>
          </a:p>
          <a:p>
            <a:r>
              <a:rPr lang="en-US" dirty="0">
                <a:solidFill>
                  <a:srgbClr val="FF0000"/>
                </a:solidFill>
              </a:rPr>
              <a:t>2. Notice that as you fill in the probabilities, Table 7 populates with the expected housing damages for each foot of flooding for the respective emissions scenarios, along with the graph in Figure 3.</a:t>
            </a:r>
          </a:p>
          <a:p>
            <a:endParaRPr lang="en-US" dirty="0">
              <a:solidFill>
                <a:srgbClr val="FF0000"/>
              </a:solidFill>
            </a:endParaRPr>
          </a:p>
          <a:p>
            <a:r>
              <a:rPr lang="en-US" dirty="0">
                <a:solidFill>
                  <a:srgbClr val="FF0000"/>
                </a:solidFill>
              </a:rPr>
              <a:t>3.  </a:t>
            </a:r>
          </a:p>
        </p:txBody>
      </p:sp>
      <p:graphicFrame>
        <p:nvGraphicFramePr>
          <p:cNvPr id="11" name="Chart 10">
            <a:extLst>
              <a:ext uri="{FF2B5EF4-FFF2-40B4-BE49-F238E27FC236}">
                <a16:creationId xmlns:a16="http://schemas.microsoft.com/office/drawing/2014/main" id="{3CD05DE6-70C6-1143-AD6A-89B02158D040}"/>
              </a:ext>
            </a:extLst>
          </p:cNvPr>
          <p:cNvGraphicFramePr>
            <a:graphicFrameLocks/>
          </p:cNvGraphicFramePr>
          <p:nvPr/>
        </p:nvGraphicFramePr>
        <p:xfrm>
          <a:off x="294469" y="4174004"/>
          <a:ext cx="4943737" cy="2506827"/>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1481747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Post-Module Memo Assignment </a:t>
            </a:r>
          </a:p>
        </p:txBody>
      </p:sp>
    </p:spTree>
    <p:extLst>
      <p:ext uri="{BB962C8B-B14F-4D97-AF65-F5344CB8AC3E}">
        <p14:creationId xmlns:p14="http://schemas.microsoft.com/office/powerpoint/2010/main" val="23266907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Module Overview and Learning Objectives </a:t>
            </a:r>
          </a:p>
        </p:txBody>
      </p:sp>
      <p:sp>
        <p:nvSpPr>
          <p:cNvPr id="4" name="Rectangle 3">
            <a:extLst>
              <a:ext uri="{FF2B5EF4-FFF2-40B4-BE49-F238E27FC236}">
                <a16:creationId xmlns:a16="http://schemas.microsoft.com/office/drawing/2014/main" id="{12286C7E-9FDB-2942-A6C2-3F210E854837}"/>
              </a:ext>
            </a:extLst>
          </p:cNvPr>
          <p:cNvSpPr/>
          <p:nvPr/>
        </p:nvSpPr>
        <p:spPr>
          <a:xfrm>
            <a:off x="473868" y="1040794"/>
            <a:ext cx="11244261" cy="1477328"/>
          </a:xfrm>
          <a:prstGeom prst="rect">
            <a:avLst/>
          </a:prstGeom>
          <a:ln>
            <a:solidFill>
              <a:schemeClr val="tx1"/>
            </a:solidFill>
          </a:ln>
        </p:spPr>
        <p:txBody>
          <a:bodyPr wrap="squar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In the following sections you will learn some decision-making tools that incorporate risk and uncertainty for estimating the damage costs of sea level rise and flooding in your region. To conduct this analysis you will gather data on home property values and flood probabilities and apply them to a decision-making framework using economic modeling. By the end of the module you will formulate a policy recommendation for how best to adapt to climate change and sea level rise in your region. </a:t>
            </a:r>
          </a:p>
        </p:txBody>
      </p:sp>
      <p:sp>
        <p:nvSpPr>
          <p:cNvPr id="8" name="TextBox 7">
            <a:extLst>
              <a:ext uri="{FF2B5EF4-FFF2-40B4-BE49-F238E27FC236}">
                <a16:creationId xmlns:a16="http://schemas.microsoft.com/office/drawing/2014/main" id="{99A9D431-6C5A-6D4A-90FC-F253F440C8D6}"/>
              </a:ext>
            </a:extLst>
          </p:cNvPr>
          <p:cNvSpPr txBox="1"/>
          <p:nvPr/>
        </p:nvSpPr>
        <p:spPr>
          <a:xfrm>
            <a:off x="473868" y="2814637"/>
            <a:ext cx="11244261" cy="3785652"/>
          </a:xfrm>
          <a:prstGeom prst="rect">
            <a:avLst/>
          </a:prstGeom>
          <a:noFill/>
        </p:spPr>
        <p:txBody>
          <a:bodyPr wrap="square" rtlCol="0">
            <a:spAutoFit/>
          </a:bodyPr>
          <a:lstStyle/>
          <a:p>
            <a:r>
              <a:rPr lang="en-US" sz="2000" b="1" dirty="0"/>
              <a:t>Module Outline</a:t>
            </a:r>
            <a:endParaRPr lang="en-US" sz="2000" dirty="0"/>
          </a:p>
          <a:p>
            <a:pPr marL="342900" indent="-342900">
              <a:buFont typeface="Arial" panose="020B0604020202020204" pitchFamily="34" charset="0"/>
              <a:buChar char="•"/>
            </a:pPr>
            <a:r>
              <a:rPr lang="en-US" sz="2000" dirty="0"/>
              <a:t>Introduction</a:t>
            </a:r>
          </a:p>
          <a:p>
            <a:pPr marL="342900" indent="-342900">
              <a:buFont typeface="Arial" panose="020B0604020202020204" pitchFamily="34" charset="0"/>
              <a:buChar char="•"/>
            </a:pPr>
            <a:r>
              <a:rPr lang="en-US" sz="2000" dirty="0"/>
              <a:t>Part 1: Calculating Marginal Damages from Flooding and SLR </a:t>
            </a:r>
          </a:p>
          <a:p>
            <a:pPr marL="342900" indent="-342900">
              <a:buFont typeface="Arial" panose="020B0604020202020204" pitchFamily="34" charset="0"/>
              <a:buChar char="•"/>
            </a:pPr>
            <a:r>
              <a:rPr lang="en-US" sz="2000" dirty="0"/>
              <a:t>Part 2: Graphing Marginal Damage Curves in Excel</a:t>
            </a:r>
          </a:p>
          <a:p>
            <a:pPr marL="342900" indent="-342900">
              <a:buFont typeface="Arial" panose="020B0604020202020204" pitchFamily="34" charset="0"/>
              <a:buChar char="•"/>
            </a:pPr>
            <a:r>
              <a:rPr lang="en-US" sz="2000" dirty="0"/>
              <a:t>Part 3: Making Decision Given Uncertainty </a:t>
            </a:r>
          </a:p>
          <a:p>
            <a:pPr marL="342900" indent="-342900">
              <a:buFont typeface="Arial" panose="020B0604020202020204" pitchFamily="34" charset="0"/>
              <a:buChar char="•"/>
            </a:pPr>
            <a:endParaRPr lang="en-US" sz="2000" dirty="0"/>
          </a:p>
          <a:p>
            <a:pPr lvl="0"/>
            <a:r>
              <a:rPr lang="en-US" sz="2000" b="1" dirty="0"/>
              <a:t>Learning Objectives:</a:t>
            </a:r>
          </a:p>
          <a:p>
            <a:pPr marL="342900" lvl="0" indent="-342900">
              <a:buFont typeface="Arial" panose="020B0604020202020204" pitchFamily="34" charset="0"/>
              <a:buChar char="•"/>
            </a:pPr>
            <a:r>
              <a:rPr lang="en-US" sz="2000" dirty="0"/>
              <a:t>Increase climate literacy by connecting sea level rise due to ice melt in the Arctic and Antarctic to local regional impacts.</a:t>
            </a:r>
          </a:p>
          <a:p>
            <a:pPr marL="342900" lvl="0" indent="-342900">
              <a:buFont typeface="Arial" panose="020B0604020202020204" pitchFamily="34" charset="0"/>
              <a:buChar char="•"/>
            </a:pPr>
            <a:r>
              <a:rPr lang="en-US" sz="2000" dirty="0"/>
              <a:t>Learn tools to apply to decision-making given uncertainty in sea level rise and flooding.</a:t>
            </a:r>
          </a:p>
          <a:p>
            <a:pPr marL="342900" lvl="0" indent="-342900">
              <a:buFont typeface="Arial" panose="020B0604020202020204" pitchFamily="34" charset="0"/>
              <a:buChar char="•"/>
            </a:pPr>
            <a:r>
              <a:rPr lang="en-US" sz="2000" dirty="0"/>
              <a:t>Gain computational skills through calculating and graphing marginal damage curves in Excel.</a:t>
            </a:r>
          </a:p>
          <a:p>
            <a:pPr marL="342900" indent="-342900">
              <a:buFont typeface="Arial" panose="020B0604020202020204" pitchFamily="34" charset="0"/>
              <a:buChar char="•"/>
            </a:pPr>
            <a:endParaRPr lang="en-US" sz="2000" dirty="0"/>
          </a:p>
        </p:txBody>
      </p:sp>
    </p:spTree>
    <p:extLst>
      <p:ext uri="{BB962C8B-B14F-4D97-AF65-F5344CB8AC3E}">
        <p14:creationId xmlns:p14="http://schemas.microsoft.com/office/powerpoint/2010/main" val="1202783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Estimating Home Values in Flood Prone Areas</a:t>
            </a:r>
          </a:p>
        </p:txBody>
      </p:sp>
      <p:sp>
        <p:nvSpPr>
          <p:cNvPr id="4" name="Rectangle 3">
            <a:extLst>
              <a:ext uri="{FF2B5EF4-FFF2-40B4-BE49-F238E27FC236}">
                <a16:creationId xmlns:a16="http://schemas.microsoft.com/office/drawing/2014/main" id="{EB36CA16-6CB9-AC4A-9D2C-2E6A9D3B16E0}"/>
              </a:ext>
            </a:extLst>
          </p:cNvPr>
          <p:cNvSpPr/>
          <p:nvPr/>
        </p:nvSpPr>
        <p:spPr>
          <a:xfrm>
            <a:off x="234778" y="838929"/>
            <a:ext cx="11652422" cy="923330"/>
          </a:xfrm>
          <a:prstGeom prst="rect">
            <a:avLst/>
          </a:prstGeom>
          <a:ln>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One way to estimate the local impact of sea level rise due to Arctic ice melt is to look at the damages associated with higher flood levels. To start, we need to get an estimate of the total property damage that would occur at each level of flooding. To do this, you will use housing values in your local region that are most exposed to flooding. </a:t>
            </a:r>
          </a:p>
        </p:txBody>
      </p:sp>
      <p:sp>
        <p:nvSpPr>
          <p:cNvPr id="7" name="Rectangle 6">
            <a:extLst>
              <a:ext uri="{FF2B5EF4-FFF2-40B4-BE49-F238E27FC236}">
                <a16:creationId xmlns:a16="http://schemas.microsoft.com/office/drawing/2014/main" id="{F14379F2-5CE8-9549-BAC1-34729FDBDB8B}"/>
              </a:ext>
            </a:extLst>
          </p:cNvPr>
          <p:cNvSpPr/>
          <p:nvPr/>
        </p:nvSpPr>
        <p:spPr>
          <a:xfrm>
            <a:off x="3654152" y="1869121"/>
            <a:ext cx="8303070" cy="3877985"/>
          </a:xfrm>
          <a:prstGeom prst="rect">
            <a:avLst/>
          </a:prstGeom>
        </p:spPr>
        <p:txBody>
          <a:bodyPr wrap="square">
            <a:spAutoFit/>
          </a:bodyPr>
          <a:lstStyle/>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To get housing values, go to the ArcGIS website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hlinkClick r:id="rId2"/>
              </a:rPr>
              <a:t>here</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to find median home values in the U.S. for the year 2017. </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Type your location of interest into the search bar at the top left of the screen then use the ‘+’ and ‘-’ buttons in the upper left corner to zoom in and out of the area.</a:t>
            </a:r>
          </a:p>
          <a:p>
            <a:pPr marL="342900" indent="-342900">
              <a:buFontTx/>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Click on a block to see the median home price in that block group for 2017.</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Now look at the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hlinkClick r:id="rId3"/>
              </a:rPr>
              <a:t>Climate Central Risk Finder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website for your region, (Tacoma, WA shown here) and scroll down to see what areas are most at risk due to flooding. Note: be sure to click on ’Buildings’ and then ‘Homes’ under the ‘What is at Risk?’ section to see the correct map.  </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Compare these two maps and decide on a median home price to use for the analysis. </a:t>
            </a:r>
            <a:endParaRPr lang="en-US" dirty="0">
              <a:latin typeface="Calibri" panose="020F0502020204030204" pitchFamily="34" charset="0"/>
              <a:ea typeface="MS Mincho" panose="02020609040205080304" pitchFamily="49" charset="-128"/>
              <a:cs typeface="Calibri" panose="020F0502020204030204" pitchFamily="34" charset="0"/>
            </a:endParaRPr>
          </a:p>
        </p:txBody>
      </p:sp>
      <p:pic>
        <p:nvPicPr>
          <p:cNvPr id="9" name="Picture 8">
            <a:extLst>
              <a:ext uri="{FF2B5EF4-FFF2-40B4-BE49-F238E27FC236}">
                <a16:creationId xmlns:a16="http://schemas.microsoft.com/office/drawing/2014/main" id="{55371C04-2FB4-8046-A40B-E1515267C6AF}"/>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20298" y="4352822"/>
            <a:ext cx="3093308" cy="1970491"/>
          </a:xfrm>
          <a:prstGeom prst="rect">
            <a:avLst/>
          </a:prstGeom>
          <a:noFill/>
          <a:ln>
            <a:noFill/>
          </a:ln>
          <a:extLst>
            <a:ext uri="{FAA26D3D-D897-4be2-8F04-BA451C77F1D7}">
              <ma14:placeholderFlag xmlns="" xmlns:wpc="http://schemas.microsoft.com/office/word/2010/wordprocessingCanvas" xmlns:mo="http://schemas.microsoft.com/office/mac/office/2008/main" xmlns:mc="http://schemas.openxmlformats.org/markup-compatibility/2006" xmlns:mv="urn:schemas-microsoft-com:mac:vml" xmlns:o="urn:schemas-microsoft-com:office:office" xmlns:m="http://schemas.openxmlformats.org/officeDocument/2006/math" xmlns:v="urn:schemas-microsoft-com:vml" xmlns:wp14="http://schemas.microsoft.com/office/word/2010/wordprocessingDrawing" xmlns:wp="http://schemas.openxmlformats.org/drawingml/2006/wordprocessingDrawing" xmlns:w10="urn:schemas-microsoft-com:office:word" xmlns:w="http://schemas.openxmlformats.org/wordprocessingml/2006/main" xmlns:w14="http://schemas.microsoft.com/office/word/2010/wordml"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ma14="http://schemas.microsoft.com/office/mac/drawingml/2011/main" xmlns:lc="http://schemas.openxmlformats.org/drawingml/2006/lockedCanvas"/>
            </a:ext>
          </a:extLst>
        </p:spPr>
      </p:pic>
      <p:sp>
        <p:nvSpPr>
          <p:cNvPr id="17" name="TextBox 16">
            <a:extLst>
              <a:ext uri="{FF2B5EF4-FFF2-40B4-BE49-F238E27FC236}">
                <a16:creationId xmlns:a16="http://schemas.microsoft.com/office/drawing/2014/main" id="{86419092-0FAF-094B-9577-C7161122343D}"/>
              </a:ext>
            </a:extLst>
          </p:cNvPr>
          <p:cNvSpPr txBox="1"/>
          <p:nvPr/>
        </p:nvSpPr>
        <p:spPr>
          <a:xfrm>
            <a:off x="234778" y="3992780"/>
            <a:ext cx="1599540" cy="307777"/>
          </a:xfrm>
          <a:prstGeom prst="rect">
            <a:avLst/>
          </a:prstGeom>
          <a:noFill/>
        </p:spPr>
        <p:txBody>
          <a:bodyPr wrap="none" rtlCol="0">
            <a:spAutoFit/>
          </a:bodyPr>
          <a:lstStyle/>
          <a:p>
            <a:r>
              <a:rPr lang="en-US" sz="1400" dirty="0"/>
              <a:t>Source: ESRI ArcGIS</a:t>
            </a:r>
          </a:p>
        </p:txBody>
      </p:sp>
      <p:sp>
        <p:nvSpPr>
          <p:cNvPr id="18" name="TextBox 17">
            <a:extLst>
              <a:ext uri="{FF2B5EF4-FFF2-40B4-BE49-F238E27FC236}">
                <a16:creationId xmlns:a16="http://schemas.microsoft.com/office/drawing/2014/main" id="{8572AEDD-6EDD-9549-8434-97E0298440BF}"/>
              </a:ext>
            </a:extLst>
          </p:cNvPr>
          <p:cNvSpPr txBox="1"/>
          <p:nvPr/>
        </p:nvSpPr>
        <p:spPr>
          <a:xfrm>
            <a:off x="234778" y="6371230"/>
            <a:ext cx="2728311" cy="307777"/>
          </a:xfrm>
          <a:prstGeom prst="rect">
            <a:avLst/>
          </a:prstGeom>
          <a:noFill/>
        </p:spPr>
        <p:txBody>
          <a:bodyPr wrap="none" rtlCol="0">
            <a:spAutoFit/>
          </a:bodyPr>
          <a:lstStyle/>
          <a:p>
            <a:r>
              <a:rPr lang="en-US" sz="1400" dirty="0"/>
              <a:t>Source: Climate Central Risk Finder</a:t>
            </a:r>
          </a:p>
        </p:txBody>
      </p:sp>
      <p:pic>
        <p:nvPicPr>
          <p:cNvPr id="6" name="Picture 5">
            <a:extLst>
              <a:ext uri="{FF2B5EF4-FFF2-40B4-BE49-F238E27FC236}">
                <a16:creationId xmlns:a16="http://schemas.microsoft.com/office/drawing/2014/main" id="{BFCC62DC-B576-544B-8793-E591AF7ED08E}"/>
              </a:ext>
            </a:extLst>
          </p:cNvPr>
          <p:cNvPicPr>
            <a:picLocks noChangeAspect="1"/>
          </p:cNvPicPr>
          <p:nvPr/>
        </p:nvPicPr>
        <p:blipFill>
          <a:blip r:embed="rId5"/>
          <a:stretch>
            <a:fillRect/>
          </a:stretch>
        </p:blipFill>
        <p:spPr>
          <a:xfrm>
            <a:off x="304800" y="1929430"/>
            <a:ext cx="3093308" cy="2052432"/>
          </a:xfrm>
          <a:prstGeom prst="rect">
            <a:avLst/>
          </a:prstGeom>
        </p:spPr>
      </p:pic>
      <p:cxnSp>
        <p:nvCxnSpPr>
          <p:cNvPr id="14" name="Straight Arrow Connector 13">
            <a:extLst>
              <a:ext uri="{FF2B5EF4-FFF2-40B4-BE49-F238E27FC236}">
                <a16:creationId xmlns:a16="http://schemas.microsoft.com/office/drawing/2014/main" id="{45E61B96-44A2-0147-BD26-55EEDC1F06C0}"/>
              </a:ext>
            </a:extLst>
          </p:cNvPr>
          <p:cNvCxnSpPr>
            <a:cxnSpLocks/>
          </p:cNvCxnSpPr>
          <p:nvPr/>
        </p:nvCxnSpPr>
        <p:spPr>
          <a:xfrm flipH="1" flipV="1">
            <a:off x="1445741" y="2075935"/>
            <a:ext cx="2208412" cy="879363"/>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A0F5C74B-702E-7D44-8814-B6C79195EBC7}"/>
              </a:ext>
            </a:extLst>
          </p:cNvPr>
          <p:cNvSpPr txBox="1"/>
          <p:nvPr/>
        </p:nvSpPr>
        <p:spPr>
          <a:xfrm>
            <a:off x="3762639" y="5853968"/>
            <a:ext cx="8109063"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Discuss with a partner or in a small group why you chose that home price for this analysis.</a:t>
            </a:r>
          </a:p>
        </p:txBody>
      </p:sp>
    </p:spTree>
    <p:extLst>
      <p:ext uri="{BB962C8B-B14F-4D97-AF65-F5344CB8AC3E}">
        <p14:creationId xmlns:p14="http://schemas.microsoft.com/office/powerpoint/2010/main" val="360686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the Marginal Damage Cost of Flooding</a:t>
            </a:r>
          </a:p>
        </p:txBody>
      </p:sp>
      <p:sp>
        <p:nvSpPr>
          <p:cNvPr id="11" name="Rectangle 10">
            <a:extLst>
              <a:ext uri="{FF2B5EF4-FFF2-40B4-BE49-F238E27FC236}">
                <a16:creationId xmlns:a16="http://schemas.microsoft.com/office/drawing/2014/main" id="{E950B258-8D63-3A4A-8F67-32F28AEDAA36}"/>
              </a:ext>
            </a:extLst>
          </p:cNvPr>
          <p:cNvSpPr/>
          <p:nvPr/>
        </p:nvSpPr>
        <p:spPr>
          <a:xfrm>
            <a:off x="6383801" y="1196430"/>
            <a:ext cx="5560225" cy="2585323"/>
          </a:xfrm>
          <a:prstGeom prst="rect">
            <a:avLst/>
          </a:prstGeom>
        </p:spPr>
        <p:txBody>
          <a:bodyPr wrap="square">
            <a:spAutoFit/>
          </a:bodyPr>
          <a:lstStyle/>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Open your Excel spreadsheet and look at Table 1 on the ‘MD Table’ tab to see the total number of homes that will be exposed at each level of flooding in your region*.</a:t>
            </a:r>
          </a:p>
          <a:p>
            <a:endPar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FontTx/>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Use the price you determined in the previous slide and </a:t>
            </a:r>
            <a:r>
              <a:rPr lang="en-US" dirty="0">
                <a:solidFill>
                  <a:srgbClr val="FF0000"/>
                </a:solidFill>
                <a:latin typeface="Calibri" panose="020F0502020204030204" pitchFamily="34" charset="0"/>
                <a:cs typeface="Calibri" panose="020F0502020204030204" pitchFamily="34" charset="0"/>
              </a:rPr>
              <a:t>double click on cell E3. Type the value into your Excel spreadsheet and hit ‘enter’.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a:t>
            </a:r>
          </a:p>
          <a:p>
            <a:pPr marL="342900" indent="-342900">
              <a:buAutoNum type="arabicPeriod"/>
            </a:pPr>
            <a:endPar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p:txBody>
      </p:sp>
      <p:sp>
        <p:nvSpPr>
          <p:cNvPr id="21" name="Rectangle 20">
            <a:extLst>
              <a:ext uri="{FF2B5EF4-FFF2-40B4-BE49-F238E27FC236}">
                <a16:creationId xmlns:a16="http://schemas.microsoft.com/office/drawing/2014/main" id="{1ECCFA34-469C-5B4B-B245-921177754E43}"/>
              </a:ext>
            </a:extLst>
          </p:cNvPr>
          <p:cNvSpPr/>
          <p:nvPr/>
        </p:nvSpPr>
        <p:spPr>
          <a:xfrm>
            <a:off x="6783859" y="3839692"/>
            <a:ext cx="5160167" cy="1477328"/>
          </a:xfrm>
          <a:prstGeom prst="rect">
            <a:avLst/>
          </a:prstGeom>
          <a:noFill/>
          <a:ln w="6350">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Notice Columns C and D populate with the total property damages at each flood level, which is calculated by multiplying the number of houses exposed (Column B) by the median home value you just selected to get the total damages.</a:t>
            </a:r>
          </a:p>
        </p:txBody>
      </p:sp>
      <p:pic>
        <p:nvPicPr>
          <p:cNvPr id="6" name="Picture 5">
            <a:extLst>
              <a:ext uri="{FF2B5EF4-FFF2-40B4-BE49-F238E27FC236}">
                <a16:creationId xmlns:a16="http://schemas.microsoft.com/office/drawing/2014/main" id="{74FFB597-4455-514C-8A3A-553935F33033}"/>
              </a:ext>
            </a:extLst>
          </p:cNvPr>
          <p:cNvPicPr>
            <a:picLocks noChangeAspect="1"/>
          </p:cNvPicPr>
          <p:nvPr/>
        </p:nvPicPr>
        <p:blipFill>
          <a:blip r:embed="rId2"/>
          <a:stretch>
            <a:fillRect/>
          </a:stretch>
        </p:blipFill>
        <p:spPr>
          <a:xfrm>
            <a:off x="195653" y="979456"/>
            <a:ext cx="5999223" cy="1159309"/>
          </a:xfrm>
          <a:prstGeom prst="rect">
            <a:avLst/>
          </a:prstGeom>
        </p:spPr>
      </p:pic>
      <p:pic>
        <p:nvPicPr>
          <p:cNvPr id="14" name="Picture 13">
            <a:extLst>
              <a:ext uri="{FF2B5EF4-FFF2-40B4-BE49-F238E27FC236}">
                <a16:creationId xmlns:a16="http://schemas.microsoft.com/office/drawing/2014/main" id="{2630C240-421C-F848-837B-DD671880B985}"/>
              </a:ext>
            </a:extLst>
          </p:cNvPr>
          <p:cNvPicPr>
            <a:picLocks noChangeAspect="1"/>
          </p:cNvPicPr>
          <p:nvPr/>
        </p:nvPicPr>
        <p:blipFill>
          <a:blip r:embed="rId3"/>
          <a:stretch>
            <a:fillRect/>
          </a:stretch>
        </p:blipFill>
        <p:spPr>
          <a:xfrm>
            <a:off x="195653" y="2138765"/>
            <a:ext cx="6048416" cy="4164826"/>
          </a:xfrm>
          <a:prstGeom prst="rect">
            <a:avLst/>
          </a:prstGeom>
        </p:spPr>
      </p:pic>
      <p:cxnSp>
        <p:nvCxnSpPr>
          <p:cNvPr id="13" name="Straight Arrow Connector 12">
            <a:extLst>
              <a:ext uri="{FF2B5EF4-FFF2-40B4-BE49-F238E27FC236}">
                <a16:creationId xmlns:a16="http://schemas.microsoft.com/office/drawing/2014/main" id="{E141227E-D2E5-D84E-B85B-571FAC8AA98C}"/>
              </a:ext>
            </a:extLst>
          </p:cNvPr>
          <p:cNvCxnSpPr>
            <a:cxnSpLocks/>
          </p:cNvCxnSpPr>
          <p:nvPr/>
        </p:nvCxnSpPr>
        <p:spPr>
          <a:xfrm flipH="1" flipV="1">
            <a:off x="4169672" y="1801498"/>
            <a:ext cx="2199257" cy="790412"/>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CF83D0F8-0C30-7D41-B8A8-DBD538C91C4E}"/>
              </a:ext>
            </a:extLst>
          </p:cNvPr>
          <p:cNvSpPr txBox="1"/>
          <p:nvPr/>
        </p:nvSpPr>
        <p:spPr>
          <a:xfrm>
            <a:off x="195653" y="6361530"/>
            <a:ext cx="10987211" cy="461665"/>
          </a:xfrm>
          <a:prstGeom prst="rect">
            <a:avLst/>
          </a:prstGeom>
          <a:noFill/>
        </p:spPr>
        <p:txBody>
          <a:bodyPr wrap="square" rtlCol="0">
            <a:spAutoFit/>
          </a:bodyPr>
          <a:lstStyle/>
          <a:p>
            <a:r>
              <a:rPr lang="en-US" sz="1200" dirty="0"/>
              <a:t>*Housing data displayed here is sourced from: Climate Central (2014). Sea level rise and coastal flood exposure in Tacoma, WA, in Surging Seas Risk Finder. Retrieved from </a:t>
            </a:r>
            <a:r>
              <a:rPr lang="en-US" sz="1200" dirty="0" err="1"/>
              <a:t>ssrf.climatecentral.org</a:t>
            </a:r>
            <a:r>
              <a:rPr lang="en-US" sz="1200" dirty="0"/>
              <a:t>/#p=</a:t>
            </a:r>
            <a:r>
              <a:rPr lang="en-US" sz="1200" dirty="0" err="1"/>
              <a:t>L&amp;state</a:t>
            </a:r>
            <a:r>
              <a:rPr lang="en-US" sz="1200" dirty="0"/>
              <a:t>=</a:t>
            </a:r>
            <a:r>
              <a:rPr lang="en-US" sz="1200" dirty="0" err="1"/>
              <a:t>Washington&amp;location</a:t>
            </a:r>
            <a:r>
              <a:rPr lang="en-US" sz="1200" dirty="0"/>
              <a:t>=WA_Town_5370000</a:t>
            </a:r>
          </a:p>
        </p:txBody>
      </p:sp>
    </p:spTree>
    <p:extLst>
      <p:ext uri="{BB962C8B-B14F-4D97-AF65-F5344CB8AC3E}">
        <p14:creationId xmlns:p14="http://schemas.microsoft.com/office/powerpoint/2010/main" val="21378407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Marginal Damage Costs from Flooding</a:t>
            </a:r>
          </a:p>
        </p:txBody>
      </p:sp>
      <mc:AlternateContent xmlns:mc="http://schemas.openxmlformats.org/markup-compatibility/2006">
        <mc:Choice xmlns:a14="http://schemas.microsoft.com/office/drawing/2010/main" Requires="a14">
          <p:sp>
            <p:nvSpPr>
              <p:cNvPr id="4" name="Rectangle 3">
                <a:extLst>
                  <a:ext uri="{FF2B5EF4-FFF2-40B4-BE49-F238E27FC236}">
                    <a16:creationId xmlns:a16="http://schemas.microsoft.com/office/drawing/2014/main" id="{EB36CA16-6CB9-AC4A-9D2C-2E6A9D3B16E0}"/>
                  </a:ext>
                </a:extLst>
              </p:cNvPr>
              <p:cNvSpPr/>
              <p:nvPr/>
            </p:nvSpPr>
            <p:spPr>
              <a:xfrm>
                <a:off x="656095" y="1458860"/>
                <a:ext cx="10879810" cy="4116320"/>
              </a:xfrm>
              <a:prstGeom prst="rect">
                <a:avLst/>
              </a:prstGeom>
              <a:ln>
                <a:solidFill>
                  <a:schemeClr val="tx1"/>
                </a:solidFill>
              </a:ln>
            </p:spPr>
            <p:txBody>
              <a:bodyPr wrap="square">
                <a:spAutoFit/>
              </a:bodyPr>
              <a:lstStyle/>
              <a:p>
                <a:r>
                  <a:rPr lang="en-US" sz="2000" dirty="0">
                    <a:latin typeface="Calibri" panose="020F0502020204030204" pitchFamily="34" charset="0"/>
                    <a:cs typeface="Calibri" panose="020F0502020204030204" pitchFamily="34" charset="0"/>
                  </a:rPr>
                  <a:t>Now that you have estimates of damage costs, we have to figure out how to use this information. To determine how much an urban center should spend on flood protection, planners need to consider the </a:t>
                </a:r>
                <a:r>
                  <a:rPr lang="en-US" sz="2000" i="1" dirty="0">
                    <a:latin typeface="Calibri" panose="020F0502020204030204" pitchFamily="34" charset="0"/>
                    <a:cs typeface="Calibri" panose="020F0502020204030204" pitchFamily="34" charset="0"/>
                  </a:rPr>
                  <a:t>marginal</a:t>
                </a:r>
                <a:r>
                  <a:rPr lang="en-US" sz="2000" dirty="0">
                    <a:latin typeface="Calibri" panose="020F0502020204030204" pitchFamily="34" charset="0"/>
                    <a:cs typeface="Calibri" panose="020F0502020204030204" pitchFamily="34" charset="0"/>
                  </a:rPr>
                  <a:t> damages done by additional floods. The </a:t>
                </a:r>
                <a:r>
                  <a:rPr lang="en-US" sz="2000" b="1" dirty="0">
                    <a:latin typeface="Calibri" panose="020F0502020204030204" pitchFamily="34" charset="0"/>
                    <a:cs typeface="Calibri" panose="020F0502020204030204" pitchFamily="34" charset="0"/>
                  </a:rPr>
                  <a:t>marginal damage of flooding</a:t>
                </a:r>
                <a:r>
                  <a:rPr lang="en-US" sz="2000" dirty="0">
                    <a:latin typeface="Calibri" panose="020F0502020204030204" pitchFamily="34" charset="0"/>
                    <a:cs typeface="Calibri" panose="020F0502020204030204" pitchFamily="34" charset="0"/>
                  </a:rPr>
                  <a:t> is the loss in property value that is associated with an additional foot of flooding, or</a:t>
                </a:r>
              </a:p>
              <a:p>
                <a:endParaRPr lang="en-US" sz="2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m:rPr>
                          <m:sty m:val="p"/>
                        </m:rPr>
                        <a:rPr lang="en-US" sz="2000">
                          <a:latin typeface="Cambria Math" panose="02040503050406030204" pitchFamily="18" charset="0"/>
                        </a:rPr>
                        <m:t>Marginal</m:t>
                      </m:r>
                      <m:r>
                        <a:rPr lang="en-US" sz="2000">
                          <a:latin typeface="Cambria Math" panose="02040503050406030204" pitchFamily="18" charset="0"/>
                        </a:rPr>
                        <m:t> </m:t>
                      </m:r>
                      <m:r>
                        <m:rPr>
                          <m:sty m:val="p"/>
                        </m:rPr>
                        <a:rPr lang="en-US" sz="2000">
                          <a:latin typeface="Cambria Math" panose="02040503050406030204" pitchFamily="18" charset="0"/>
                        </a:rPr>
                        <m:t>Damage</m:t>
                      </m:r>
                      <m:r>
                        <a:rPr lang="en-US" sz="2000">
                          <a:latin typeface="Cambria Math" panose="02040503050406030204" pitchFamily="18" charset="0"/>
                        </a:rPr>
                        <m:t>=</m:t>
                      </m:r>
                      <m:f>
                        <m:fPr>
                          <m:ctrlPr>
                            <a:rPr lang="en-US" sz="2000" i="1">
                              <a:latin typeface="Cambria Math" panose="02040503050406030204" pitchFamily="18" charset="0"/>
                            </a:rPr>
                          </m:ctrlPr>
                        </m:fPr>
                        <m:num>
                          <m:r>
                            <a:rPr lang="en-US" sz="2000">
                              <a:latin typeface="Cambria Math" panose="02040503050406030204" pitchFamily="18" charset="0"/>
                            </a:rPr>
                            <m:t>∆</m:t>
                          </m:r>
                          <m:r>
                            <m:rPr>
                              <m:sty m:val="p"/>
                            </m:rPr>
                            <a:rPr lang="en-US" sz="2000">
                              <a:latin typeface="Cambria Math" panose="02040503050406030204" pitchFamily="18" charset="0"/>
                            </a:rPr>
                            <m:t>Total</m:t>
                          </m:r>
                          <m:r>
                            <a:rPr lang="en-US" sz="2000">
                              <a:latin typeface="Cambria Math" panose="02040503050406030204" pitchFamily="18" charset="0"/>
                            </a:rPr>
                            <m:t> </m:t>
                          </m:r>
                          <m:r>
                            <m:rPr>
                              <m:sty m:val="p"/>
                            </m:rPr>
                            <a:rPr lang="en-US" sz="2000">
                              <a:latin typeface="Cambria Math" panose="02040503050406030204" pitchFamily="18" charset="0"/>
                            </a:rPr>
                            <m:t>Property</m:t>
                          </m:r>
                          <m:r>
                            <a:rPr lang="en-US" sz="2000">
                              <a:latin typeface="Cambria Math" panose="02040503050406030204" pitchFamily="18" charset="0"/>
                            </a:rPr>
                            <m:t> </m:t>
                          </m:r>
                          <m:r>
                            <m:rPr>
                              <m:sty m:val="p"/>
                            </m:rPr>
                            <a:rPr lang="en-US" sz="2000">
                              <a:latin typeface="Cambria Math" panose="02040503050406030204" pitchFamily="18" charset="0"/>
                            </a:rPr>
                            <m:t>Damage</m:t>
                          </m:r>
                          <m:r>
                            <a:rPr lang="en-US" sz="2000">
                              <a:latin typeface="Cambria Math" panose="02040503050406030204" pitchFamily="18" charset="0"/>
                            </a:rPr>
                            <m:t> </m:t>
                          </m:r>
                        </m:num>
                        <m:den>
                          <m:r>
                            <a:rPr lang="en-US" sz="2000">
                              <a:latin typeface="Cambria Math" panose="02040503050406030204" pitchFamily="18" charset="0"/>
                            </a:rPr>
                            <m:t>∆</m:t>
                          </m:r>
                          <m:r>
                            <m:rPr>
                              <m:sty m:val="p"/>
                            </m:rPr>
                            <a:rPr lang="en-US" sz="2000">
                              <a:latin typeface="Cambria Math" panose="02040503050406030204" pitchFamily="18" charset="0"/>
                            </a:rPr>
                            <m:t>Feet</m:t>
                          </m:r>
                          <m:r>
                            <a:rPr lang="en-US" sz="2000">
                              <a:latin typeface="Cambria Math" panose="02040503050406030204" pitchFamily="18" charset="0"/>
                            </a:rPr>
                            <m:t> </m:t>
                          </m:r>
                          <m:r>
                            <m:rPr>
                              <m:sty m:val="p"/>
                            </m:rPr>
                            <a:rPr lang="en-US" sz="2000">
                              <a:latin typeface="Cambria Math" panose="02040503050406030204" pitchFamily="18" charset="0"/>
                            </a:rPr>
                            <m:t>of</m:t>
                          </m:r>
                          <m:r>
                            <a:rPr lang="en-US" sz="2000">
                              <a:latin typeface="Cambria Math" panose="02040503050406030204" pitchFamily="18" charset="0"/>
                            </a:rPr>
                            <m:t> </m:t>
                          </m:r>
                          <m:r>
                            <m:rPr>
                              <m:sty m:val="p"/>
                            </m:rPr>
                            <a:rPr lang="en-US" sz="2000">
                              <a:latin typeface="Cambria Math" panose="02040503050406030204" pitchFamily="18" charset="0"/>
                            </a:rPr>
                            <m:t>flooding</m:t>
                          </m:r>
                        </m:den>
                      </m:f>
                    </m:oMath>
                  </m:oMathPara>
                </a14:m>
                <a:endParaRPr lang="en-US" sz="2000" dirty="0">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In your Excel spreadsheet, you can calculate the marginal damage from the first foot of flooding by subtracting the change in total damages from 1 to 0 feet of flooding (numerator) over the change in feet of flooding (denominator). Note that changes in flood levels are in 1 foot increments, so the denominator will be “1” for all calculations. </a:t>
                </a:r>
              </a:p>
            </p:txBody>
          </p:sp>
        </mc:Choice>
        <mc:Fallback>
          <p:sp>
            <p:nvSpPr>
              <p:cNvPr id="4" name="Rectangle 3">
                <a:extLst>
                  <a:ext uri="{FF2B5EF4-FFF2-40B4-BE49-F238E27FC236}">
                    <a16:creationId xmlns:a16="http://schemas.microsoft.com/office/drawing/2014/main" id="{EB36CA16-6CB9-AC4A-9D2C-2E6A9D3B16E0}"/>
                  </a:ext>
                </a:extLst>
              </p:cNvPr>
              <p:cNvSpPr>
                <a:spLocks noRot="1" noChangeAspect="1" noMove="1" noResize="1" noEditPoints="1" noAdjustHandles="1" noChangeArrowheads="1" noChangeShapeType="1" noTextEdit="1"/>
              </p:cNvSpPr>
              <p:nvPr/>
            </p:nvSpPr>
            <p:spPr>
              <a:xfrm>
                <a:off x="656095" y="1458860"/>
                <a:ext cx="10879810" cy="4116320"/>
              </a:xfrm>
              <a:prstGeom prst="rect">
                <a:avLst/>
              </a:prstGeom>
              <a:blipFill>
                <a:blip r:embed="rId2"/>
                <a:stretch>
                  <a:fillRect l="-583" t="-613" r="-233" b="-1227"/>
                </a:stretch>
              </a:blipFill>
              <a:ln>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2515812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Marginal Damage Costs from Flooding</a:t>
            </a:r>
          </a:p>
        </p:txBody>
      </p:sp>
      <p:sp>
        <p:nvSpPr>
          <p:cNvPr id="11" name="Rectangle 10">
            <a:extLst>
              <a:ext uri="{FF2B5EF4-FFF2-40B4-BE49-F238E27FC236}">
                <a16:creationId xmlns:a16="http://schemas.microsoft.com/office/drawing/2014/main" id="{E950B258-8D63-3A4A-8F67-32F28AEDAA36}"/>
              </a:ext>
            </a:extLst>
          </p:cNvPr>
          <p:cNvSpPr/>
          <p:nvPr/>
        </p:nvSpPr>
        <p:spPr>
          <a:xfrm>
            <a:off x="5913604" y="1205800"/>
            <a:ext cx="5858349" cy="4247317"/>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a:t>
            </a:r>
            <a:r>
              <a:rPr lang="en-US" dirty="0">
                <a:solidFill>
                  <a:srgbClr val="FF0000"/>
                </a:solidFill>
                <a:latin typeface="Calibri" panose="020F0502020204030204" pitchFamily="34" charset="0"/>
                <a:cs typeface="Calibri" panose="020F0502020204030204" pitchFamily="34" charset="0"/>
              </a:rPr>
              <a:t>To subtract the total damages given 1ft of flooding from damages with 0ft of flooding, type the formula ‘=E11-E10’ into cell E10, under the Marginal Damages column then hit ‘enter’. </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Note: you can also </a:t>
            </a:r>
            <a:r>
              <a:rPr lang="en-US" i="1" dirty="0">
                <a:latin typeface="Calibri" panose="020F0502020204030204" pitchFamily="34" charset="0"/>
                <a:cs typeface="Calibri" panose="020F0502020204030204" pitchFamily="34" charset="0"/>
              </a:rPr>
              <a:t>click</a:t>
            </a:r>
            <a:r>
              <a:rPr lang="en-US" dirty="0">
                <a:latin typeface="Calibri" panose="020F0502020204030204" pitchFamily="34" charset="0"/>
                <a:cs typeface="Calibri" panose="020F0502020204030204" pitchFamily="34" charset="0"/>
              </a:rPr>
              <a:t> on the cell to fill in the cell reference (e.g. D10) instead of typing it. </a:t>
            </a: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2. Click on the cell to show the border, then click on the square in the lower right corner and drag it down to the last cell in the column to copy the formula into these cells. </a:t>
            </a:r>
          </a:p>
          <a:p>
            <a:endParaRPr lang="en-US" dirty="0"/>
          </a:p>
        </p:txBody>
      </p:sp>
      <p:pic>
        <p:nvPicPr>
          <p:cNvPr id="6" name="Picture 5">
            <a:extLst>
              <a:ext uri="{FF2B5EF4-FFF2-40B4-BE49-F238E27FC236}">
                <a16:creationId xmlns:a16="http://schemas.microsoft.com/office/drawing/2014/main" id="{FE86439E-3E3D-0C41-8876-CF0170E69784}"/>
              </a:ext>
            </a:extLst>
          </p:cNvPr>
          <p:cNvPicPr>
            <a:picLocks noChangeAspect="1"/>
          </p:cNvPicPr>
          <p:nvPr/>
        </p:nvPicPr>
        <p:blipFill>
          <a:blip r:embed="rId2"/>
          <a:stretch>
            <a:fillRect/>
          </a:stretch>
        </p:blipFill>
        <p:spPr>
          <a:xfrm>
            <a:off x="165118" y="866899"/>
            <a:ext cx="5252722" cy="2775204"/>
          </a:xfrm>
          <a:prstGeom prst="rect">
            <a:avLst/>
          </a:prstGeom>
        </p:spPr>
      </p:pic>
      <p:cxnSp>
        <p:nvCxnSpPr>
          <p:cNvPr id="9" name="Straight Arrow Connector 8">
            <a:extLst>
              <a:ext uri="{FF2B5EF4-FFF2-40B4-BE49-F238E27FC236}">
                <a16:creationId xmlns:a16="http://schemas.microsoft.com/office/drawing/2014/main" id="{CBD9645B-794A-E147-A6AF-2940F33C10C9}"/>
              </a:ext>
            </a:extLst>
          </p:cNvPr>
          <p:cNvCxnSpPr/>
          <p:nvPr/>
        </p:nvCxnSpPr>
        <p:spPr>
          <a:xfrm flipV="1">
            <a:off x="4568696" y="5072223"/>
            <a:ext cx="785418" cy="936904"/>
          </a:xfrm>
          <a:prstGeom prst="straightConnector1">
            <a:avLst/>
          </a:prstGeom>
          <a:ln w="12700">
            <a:solidFill>
              <a:srgbClr val="FF0000"/>
            </a:solidFill>
            <a:tailEnd type="arrow"/>
          </a:ln>
        </p:spPr>
        <p:style>
          <a:lnRef idx="2">
            <a:schemeClr val="accent1"/>
          </a:lnRef>
          <a:fillRef idx="0">
            <a:schemeClr val="accent1"/>
          </a:fillRef>
          <a:effectRef idx="1">
            <a:schemeClr val="accent1"/>
          </a:effectRef>
          <a:fontRef idx="minor">
            <a:schemeClr val="tx1"/>
          </a:fontRef>
        </p:style>
      </p:cxnSp>
      <p:pic>
        <p:nvPicPr>
          <p:cNvPr id="3" name="Picture 2">
            <a:extLst>
              <a:ext uri="{FF2B5EF4-FFF2-40B4-BE49-F238E27FC236}">
                <a16:creationId xmlns:a16="http://schemas.microsoft.com/office/drawing/2014/main" id="{2E54CA9F-8C5F-A544-A325-AB56907C1715}"/>
              </a:ext>
            </a:extLst>
          </p:cNvPr>
          <p:cNvPicPr>
            <a:picLocks noChangeAspect="1"/>
          </p:cNvPicPr>
          <p:nvPr/>
        </p:nvPicPr>
        <p:blipFill>
          <a:blip r:embed="rId3"/>
          <a:stretch>
            <a:fillRect/>
          </a:stretch>
        </p:blipFill>
        <p:spPr>
          <a:xfrm>
            <a:off x="165118" y="3800596"/>
            <a:ext cx="5255321" cy="2786185"/>
          </a:xfrm>
          <a:prstGeom prst="rect">
            <a:avLst/>
          </a:prstGeom>
        </p:spPr>
      </p:pic>
      <p:cxnSp>
        <p:nvCxnSpPr>
          <p:cNvPr id="12" name="Straight Arrow Connector 11">
            <a:extLst>
              <a:ext uri="{FF2B5EF4-FFF2-40B4-BE49-F238E27FC236}">
                <a16:creationId xmlns:a16="http://schemas.microsoft.com/office/drawing/2014/main" id="{1E266DA7-889D-F24B-A696-587776CE218E}"/>
              </a:ext>
            </a:extLst>
          </p:cNvPr>
          <p:cNvCxnSpPr>
            <a:cxnSpLocks/>
          </p:cNvCxnSpPr>
          <p:nvPr/>
        </p:nvCxnSpPr>
        <p:spPr>
          <a:xfrm flipH="1">
            <a:off x="5338784" y="4339525"/>
            <a:ext cx="577419" cy="835259"/>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E07701AE-ACA6-FA44-872C-37594278A0D4}"/>
              </a:ext>
            </a:extLst>
          </p:cNvPr>
          <p:cNvCxnSpPr>
            <a:cxnSpLocks/>
          </p:cNvCxnSpPr>
          <p:nvPr/>
        </p:nvCxnSpPr>
        <p:spPr>
          <a:xfrm flipH="1">
            <a:off x="4850970" y="2133970"/>
            <a:ext cx="1062634" cy="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D3126D8E-8F17-FB4B-80B8-F935DE5B56F2}"/>
              </a:ext>
            </a:extLst>
          </p:cNvPr>
          <p:cNvSpPr txBox="1"/>
          <p:nvPr/>
        </p:nvSpPr>
        <p:spPr>
          <a:xfrm>
            <a:off x="5959883" y="5500659"/>
            <a:ext cx="5812070"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In a group or with a partner, discuss what the value in cell E16 in Table 1 represents in your Excel spreadsheet.</a:t>
            </a:r>
          </a:p>
        </p:txBody>
      </p:sp>
    </p:spTree>
    <p:extLst>
      <p:ext uri="{BB962C8B-B14F-4D97-AF65-F5344CB8AC3E}">
        <p14:creationId xmlns:p14="http://schemas.microsoft.com/office/powerpoint/2010/main" val="4123020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mc:AlternateContent xmlns:mc="http://schemas.openxmlformats.org/markup-compatibility/2006">
        <mc:Choice xmlns:a14="http://schemas.microsoft.com/office/drawing/2010/main" Requires="a14">
          <p:sp>
            <p:nvSpPr>
              <p:cNvPr id="4" name="Rectangle 3">
                <a:extLst>
                  <a:ext uri="{FF2B5EF4-FFF2-40B4-BE49-F238E27FC236}">
                    <a16:creationId xmlns:a16="http://schemas.microsoft.com/office/drawing/2014/main" id="{EB36CA16-6CB9-AC4A-9D2C-2E6A9D3B16E0}"/>
                  </a:ext>
                </a:extLst>
              </p:cNvPr>
              <p:cNvSpPr/>
              <p:nvPr/>
            </p:nvSpPr>
            <p:spPr>
              <a:xfrm>
                <a:off x="132992" y="838935"/>
                <a:ext cx="11780875" cy="5933676"/>
              </a:xfrm>
              <a:prstGeom prst="rect">
                <a:avLst/>
              </a:prstGeom>
              <a:ln>
                <a:solidFill>
                  <a:schemeClr val="tx1"/>
                </a:solidFill>
              </a:ln>
            </p:spPr>
            <p:txBody>
              <a:bodyPr wrap="square">
                <a:spAutoFit/>
              </a:bodyPr>
              <a:lstStyle/>
              <a:p>
                <a:r>
                  <a:rPr lang="en-US" dirty="0">
                    <a:latin typeface="Calibri" panose="020F0502020204030204" pitchFamily="34" charset="0"/>
                    <a:cs typeface="Calibri" panose="020F0502020204030204" pitchFamily="34" charset="0"/>
                  </a:rPr>
                  <a:t>With climate change comes a lot of risk and uncertainty, both in how much sea levels will rise as well as the maximum flood levels associated with each SLR scenario. One way to incorporate this risk into decision-making is by estimating the </a:t>
                </a:r>
                <a:r>
                  <a:rPr lang="en-US" b="1" dirty="0">
                    <a:latin typeface="Calibri" panose="020F0502020204030204" pitchFamily="34" charset="0"/>
                    <a:cs typeface="Calibri" panose="020F0502020204030204" pitchFamily="34" charset="0"/>
                  </a:rPr>
                  <a:t>expected value of damages</a:t>
                </a:r>
                <a:r>
                  <a:rPr lang="en-US" dirty="0">
                    <a:latin typeface="Calibri" panose="020F0502020204030204" pitchFamily="34" charset="0"/>
                    <a:cs typeface="Calibri" panose="020F0502020204030204" pitchFamily="34" charset="0"/>
                  </a:rPr>
                  <a:t> given the probability that floods will reach a certain height. </a:t>
                </a: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For each maximum flood height, there are two possible outcomes: the flood reaches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height (for example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4ft), or the flood does not. Thus there are two probabilities: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is the probability of a maximum Flood of 4ft, and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NF,4</a:t>
                </a:r>
                <a:r>
                  <a:rPr lang="en-US" dirty="0">
                    <a:latin typeface="Calibri" panose="020F0502020204030204" pitchFamily="34" charset="0"/>
                    <a:cs typeface="Calibri" panose="020F0502020204030204" pitchFamily="34" charset="0"/>
                  </a:rPr>
                  <a:t> is the probability of No Flood of 4ft. </a:t>
                </a: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To calculate the expected marginal damages associated with a 4ft flood, multiply the probability of the flood,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by the marginal damages that would occur at that flood height, </a:t>
                </a:r>
                <a:r>
                  <a:rPr lang="en-US" i="1" dirty="0">
                    <a:latin typeface="Calibri" panose="020F0502020204030204" pitchFamily="34" charset="0"/>
                    <a:cs typeface="Calibri" panose="020F0502020204030204" pitchFamily="34" charset="0"/>
                  </a:rPr>
                  <a:t>x</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plus the probability of no flooding at 4ft,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NF,4</a:t>
                </a:r>
                <a:r>
                  <a:rPr lang="en-US" dirty="0">
                    <a:latin typeface="Calibri" panose="020F0502020204030204" pitchFamily="34" charset="0"/>
                    <a:cs typeface="Calibri" panose="020F0502020204030204" pitchFamily="34" charset="0"/>
                  </a:rPr>
                  <a:t>, by the marginal damages, </a:t>
                </a:r>
                <a:r>
                  <a:rPr lang="en-US" i="1" dirty="0">
                    <a:latin typeface="Calibri" panose="020F0502020204030204" pitchFamily="34" charset="0"/>
                    <a:cs typeface="Calibri" panose="020F0502020204030204" pitchFamily="34" charset="0"/>
                  </a:rPr>
                  <a:t>x</a:t>
                </a:r>
                <a:r>
                  <a:rPr lang="en-US" i="1" baseline="-25000" dirty="0">
                    <a:latin typeface="Calibri" panose="020F0502020204030204" pitchFamily="34" charset="0"/>
                    <a:cs typeface="Calibri" panose="020F0502020204030204" pitchFamily="34" charset="0"/>
                  </a:rPr>
                  <a:t>NF,4 </a:t>
                </a:r>
                <a:r>
                  <a:rPr lang="en-US" dirty="0">
                    <a:latin typeface="Calibri" panose="020F0502020204030204" pitchFamily="34" charset="0"/>
                    <a:cs typeface="Calibri" panose="020F0502020204030204" pitchFamily="34" charset="0"/>
                  </a:rPr>
                  <a:t>, which would be zero since there is no flooding. </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The general formula for each flood level</a:t>
                </a:r>
                <a:r>
                  <a:rPr lang="en-US" i="1" dirty="0">
                    <a:latin typeface="Calibri" panose="020F0502020204030204" pitchFamily="34" charset="0"/>
                    <a:cs typeface="Calibri" panose="020F0502020204030204" pitchFamily="34" charset="0"/>
                  </a:rPr>
                  <a:t>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is: </a:t>
                </a:r>
              </a:p>
              <a:p>
                <a:r>
                  <a:rPr lang="en-US" b="1" dirty="0">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𝑬𝒙𝒑𝒆𝒄𝒕𝒆𝒅</m:t>
                      </m:r>
                      <m:r>
                        <a:rPr lang="en-US" b="1" i="1">
                          <a:latin typeface="Cambria Math" panose="02040503050406030204" pitchFamily="18" charset="0"/>
                        </a:rPr>
                        <m:t> </m:t>
                      </m:r>
                      <m:r>
                        <a:rPr lang="en-US" b="1" i="1">
                          <a:latin typeface="Cambria Math" panose="02040503050406030204" pitchFamily="18" charset="0"/>
                        </a:rPr>
                        <m:t>𝑫𝒂𝒎𝒂𝒈𝒆</m:t>
                      </m:r>
                      <m:d>
                        <m:dPr>
                          <m:ctrlPr>
                            <a:rPr lang="en-US" b="1" i="1">
                              <a:latin typeface="Cambria Math" panose="02040503050406030204" pitchFamily="18" charset="0"/>
                            </a:rPr>
                          </m:ctrlPr>
                        </m:dPr>
                        <m:e>
                          <m:sSub>
                            <m:sSubPr>
                              <m:ctrlPr>
                                <a:rPr lang="en-US" b="1" i="1">
                                  <a:latin typeface="Cambria Math" panose="02040503050406030204" pitchFamily="18" charset="0"/>
                                </a:rPr>
                              </m:ctrlPr>
                            </m:sSubPr>
                            <m:e>
                              <m:r>
                                <a:rPr lang="en-US" b="1" i="1">
                                  <a:latin typeface="Cambria Math" panose="02040503050406030204" pitchFamily="18" charset="0"/>
                                </a:rPr>
                                <m:t>𝒙</m:t>
                              </m:r>
                            </m:e>
                            <m:sub>
                              <m:r>
                                <a:rPr lang="en-US" b="1" i="1">
                                  <a:latin typeface="Cambria Math" panose="02040503050406030204" pitchFamily="18" charset="0"/>
                                </a:rPr>
                                <m:t>𝒊</m:t>
                              </m:r>
                            </m:sub>
                          </m:sSub>
                        </m:e>
                      </m:d>
                      <m:r>
                        <a:rPr lang="en-US" b="1"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𝒑</m:t>
                          </m:r>
                        </m:e>
                        <m:sub>
                          <m:r>
                            <a:rPr lang="en-US" b="1" i="1">
                              <a:latin typeface="Cambria Math" panose="02040503050406030204" pitchFamily="18" charset="0"/>
                            </a:rPr>
                            <m:t>𝑭</m:t>
                          </m:r>
                          <m:r>
                            <a:rPr lang="en-US" b="1" i="1">
                              <a:latin typeface="Cambria Math" panose="02040503050406030204" pitchFamily="18" charset="0"/>
                            </a:rPr>
                            <m:t>,</m:t>
                          </m:r>
                          <m:r>
                            <a:rPr lang="en-US" b="1" i="1">
                              <a:latin typeface="Cambria Math" panose="02040503050406030204" pitchFamily="18" charset="0"/>
                            </a:rPr>
                            <m:t>𝒊</m:t>
                          </m:r>
                        </m:sub>
                      </m:sSub>
                      <m:r>
                        <a:rPr lang="en-US" b="1"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𝒙</m:t>
                          </m:r>
                        </m:e>
                        <m:sub>
                          <m:r>
                            <a:rPr lang="en-US" b="1" i="1">
                              <a:latin typeface="Cambria Math" panose="02040503050406030204" pitchFamily="18" charset="0"/>
                            </a:rPr>
                            <m:t>𝑭</m:t>
                          </m:r>
                          <m:r>
                            <a:rPr lang="en-US" b="1" i="1">
                              <a:latin typeface="Cambria Math" panose="02040503050406030204" pitchFamily="18" charset="0"/>
                            </a:rPr>
                            <m:t>,</m:t>
                          </m:r>
                          <m:r>
                            <a:rPr lang="en-US" b="1" i="1">
                              <a:latin typeface="Cambria Math" panose="02040503050406030204" pitchFamily="18" charset="0"/>
                            </a:rPr>
                            <m:t>𝒊</m:t>
                          </m:r>
                        </m:sub>
                      </m:sSub>
                      <m:r>
                        <a:rPr lang="en-US" b="1"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𝒑</m:t>
                          </m:r>
                        </m:e>
                        <m:sub>
                          <m:r>
                            <a:rPr lang="en-US" b="1" i="1">
                              <a:latin typeface="Cambria Math" panose="02040503050406030204" pitchFamily="18" charset="0"/>
                            </a:rPr>
                            <m:t>𝑵𝑭</m:t>
                          </m:r>
                          <m:r>
                            <a:rPr lang="en-US" b="1" i="1">
                              <a:latin typeface="Cambria Math" panose="02040503050406030204" pitchFamily="18" charset="0"/>
                            </a:rPr>
                            <m:t>,</m:t>
                          </m:r>
                          <m:r>
                            <a:rPr lang="en-US" b="1" i="1">
                              <a:latin typeface="Cambria Math" panose="02040503050406030204" pitchFamily="18" charset="0"/>
                            </a:rPr>
                            <m:t>𝒊</m:t>
                          </m:r>
                        </m:sub>
                      </m:sSub>
                      <m:r>
                        <a:rPr lang="en-US" b="1"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𝒙</m:t>
                          </m:r>
                        </m:e>
                        <m:sub>
                          <m:r>
                            <a:rPr lang="en-US" b="1" i="1">
                              <a:latin typeface="Cambria Math" panose="02040503050406030204" pitchFamily="18" charset="0"/>
                            </a:rPr>
                            <m:t>𝑵𝑭</m:t>
                          </m:r>
                          <m:r>
                            <a:rPr lang="en-US" b="1" i="1">
                              <a:latin typeface="Cambria Math" panose="02040503050406030204" pitchFamily="18" charset="0"/>
                            </a:rPr>
                            <m:t>,</m:t>
                          </m:r>
                          <m:r>
                            <a:rPr lang="en-US" b="1" i="1">
                              <a:latin typeface="Cambria Math" panose="02040503050406030204" pitchFamily="18" charset="0"/>
                            </a:rPr>
                            <m:t>𝒊</m:t>
                          </m:r>
                        </m:sub>
                      </m:sSub>
                      <m:r>
                        <a:rPr lang="en-US" b="1" i="1">
                          <a:latin typeface="Cambria Math" panose="02040503050406030204" pitchFamily="18" charset="0"/>
                        </a:rPr>
                        <m:t> </m:t>
                      </m:r>
                      <m:r>
                        <a:rPr lang="en-US" b="1" i="1">
                          <a:latin typeface="Cambria Math" panose="02040503050406030204" pitchFamily="18" charset="0"/>
                        </a:rPr>
                        <m:t>𝐟𝐨𝐫</m:t>
                      </m:r>
                      <m:r>
                        <a:rPr lang="en-US" b="1" i="1">
                          <a:latin typeface="Cambria Math" panose="02040503050406030204" pitchFamily="18" charset="0"/>
                        </a:rPr>
                        <m:t> </m:t>
                      </m:r>
                      <m:r>
                        <a:rPr lang="en-US" b="1" i="1">
                          <a:latin typeface="Cambria Math" panose="02040503050406030204" pitchFamily="18" charset="0"/>
                        </a:rPr>
                        <m:t>𝒊</m:t>
                      </m:r>
                      <m:r>
                        <a:rPr lang="en-US" b="1">
                          <a:latin typeface="Cambria Math" panose="02040503050406030204" pitchFamily="18" charset="0"/>
                        </a:rPr>
                        <m:t>=</m:t>
                      </m:r>
                      <m:r>
                        <a:rPr lang="en-US" b="1" i="1">
                          <a:latin typeface="Cambria Math" panose="02040503050406030204" pitchFamily="18" charset="0"/>
                        </a:rPr>
                        <m:t>𝟏</m:t>
                      </m:r>
                      <m:r>
                        <a:rPr lang="en-US" b="1">
                          <a:latin typeface="Cambria Math" panose="02040503050406030204" pitchFamily="18" charset="0"/>
                        </a:rPr>
                        <m:t>,</m:t>
                      </m:r>
                      <m:r>
                        <a:rPr lang="en-US" b="1" i="1">
                          <a:latin typeface="Cambria Math" panose="02040503050406030204" pitchFamily="18" charset="0"/>
                        </a:rPr>
                        <m:t>𝟐</m:t>
                      </m:r>
                      <m:r>
                        <a:rPr lang="en-US" b="1">
                          <a:latin typeface="Cambria Math" panose="02040503050406030204" pitchFamily="18" charset="0"/>
                        </a:rPr>
                        <m:t>,…,</m:t>
                      </m:r>
                      <m:r>
                        <a:rPr lang="en-US" b="1" i="1">
                          <a:latin typeface="Cambria Math" panose="02040503050406030204" pitchFamily="18" charset="0"/>
                        </a:rPr>
                        <m:t>𝟏𝟎</m:t>
                      </m:r>
                    </m:oMath>
                  </m:oMathPara>
                </a14:m>
                <a:endParaRPr lang="en-US" dirty="0">
                  <a:latin typeface="Calibri" panose="020F0502020204030204" pitchFamily="34" charset="0"/>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a:rPr lang="en-US" b="1">
                          <a:latin typeface="Cambria Math" panose="02040503050406030204" pitchFamily="18" charset="0"/>
                        </a:rPr>
                        <m:t>  </m:t>
                      </m:r>
                    </m:oMath>
                  </m:oMathPara>
                </a14:m>
                <a:endParaRPr lang="en-US" dirty="0">
                  <a:latin typeface="Calibri" panose="020F0502020204030204" pitchFamily="34" charset="0"/>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a:rPr lang="en-US" b="1" i="1">
                          <a:latin typeface="Cambria Math" panose="02040503050406030204" pitchFamily="18" charset="0"/>
                        </a:rPr>
                        <m:t>𝐰𝐡𝐞𝐫𝐞</m:t>
                      </m:r>
                      <m:r>
                        <a:rPr lang="en-US" b="1">
                          <a:latin typeface="Cambria Math" panose="02040503050406030204" pitchFamily="18" charset="0"/>
                        </a:rPr>
                        <m:t>  </m:t>
                      </m:r>
                      <m:sSub>
                        <m:sSubPr>
                          <m:ctrlPr>
                            <a:rPr lang="en-US" b="1" i="1">
                              <a:latin typeface="Cambria Math" panose="02040503050406030204" pitchFamily="18" charset="0"/>
                            </a:rPr>
                          </m:ctrlPr>
                        </m:sSubPr>
                        <m:e>
                          <m:r>
                            <a:rPr lang="en-US" b="1" i="1">
                              <a:latin typeface="Cambria Math" panose="02040503050406030204" pitchFamily="18" charset="0"/>
                            </a:rPr>
                            <m:t>𝒑</m:t>
                          </m:r>
                        </m:e>
                        <m:sub>
                          <m:r>
                            <a:rPr lang="en-US" b="1" i="1">
                              <a:latin typeface="Cambria Math" panose="02040503050406030204" pitchFamily="18" charset="0"/>
                            </a:rPr>
                            <m:t>𝑭</m:t>
                          </m:r>
                          <m:r>
                            <a:rPr lang="en-US" b="1" i="1">
                              <a:latin typeface="Cambria Math" panose="02040503050406030204" pitchFamily="18" charset="0"/>
                            </a:rPr>
                            <m:t>,</m:t>
                          </m:r>
                          <m:r>
                            <a:rPr lang="en-US" b="1" i="1">
                              <a:latin typeface="Cambria Math" panose="02040503050406030204" pitchFamily="18" charset="0"/>
                            </a:rPr>
                            <m:t>𝒊</m:t>
                          </m:r>
                        </m:sub>
                      </m:sSub>
                      <m:r>
                        <a:rPr lang="en-US" b="1" i="1">
                          <a:latin typeface="Cambria Math" panose="02040503050406030204" pitchFamily="18" charset="0"/>
                        </a:rPr>
                        <m:t>+</m:t>
                      </m:r>
                      <m:sSub>
                        <m:sSubPr>
                          <m:ctrlPr>
                            <a:rPr lang="en-US" b="1" i="1">
                              <a:latin typeface="Cambria Math" panose="02040503050406030204" pitchFamily="18" charset="0"/>
                            </a:rPr>
                          </m:ctrlPr>
                        </m:sSubPr>
                        <m:e>
                          <m:r>
                            <a:rPr lang="en-US" b="1" i="1">
                              <a:latin typeface="Cambria Math" panose="02040503050406030204" pitchFamily="18" charset="0"/>
                            </a:rPr>
                            <m:t>𝒑</m:t>
                          </m:r>
                        </m:e>
                        <m:sub>
                          <m:r>
                            <a:rPr lang="en-US" b="1" i="1">
                              <a:latin typeface="Cambria Math" panose="02040503050406030204" pitchFamily="18" charset="0"/>
                            </a:rPr>
                            <m:t>𝑵𝑭</m:t>
                          </m:r>
                          <m:r>
                            <a:rPr lang="en-US" b="1" i="1">
                              <a:latin typeface="Cambria Math" panose="02040503050406030204" pitchFamily="18" charset="0"/>
                            </a:rPr>
                            <m:t>,</m:t>
                          </m:r>
                          <m:r>
                            <a:rPr lang="en-US" b="1" i="1">
                              <a:latin typeface="Cambria Math" panose="02040503050406030204" pitchFamily="18" charset="0"/>
                            </a:rPr>
                            <m:t>𝒊</m:t>
                          </m:r>
                        </m:sub>
                      </m:sSub>
                      <m:r>
                        <a:rPr lang="en-US" b="1">
                          <a:latin typeface="Cambria Math" panose="02040503050406030204" pitchFamily="18" charset="0"/>
                        </a:rPr>
                        <m:t>=</m:t>
                      </m:r>
                      <m:r>
                        <a:rPr lang="en-US" b="1" i="1">
                          <a:latin typeface="Cambria Math" panose="02040503050406030204" pitchFamily="18" charset="0"/>
                        </a:rPr>
                        <m:t>𝟏</m:t>
                      </m:r>
                      <m:r>
                        <a:rPr lang="en-US" b="1">
                          <a:latin typeface="Cambria Math" panose="02040503050406030204" pitchFamily="18" charset="0"/>
                        </a:rPr>
                        <m:t>  </m:t>
                      </m:r>
                      <m:r>
                        <a:rPr lang="en-US" b="1" i="1">
                          <a:latin typeface="Cambria Math" panose="02040503050406030204" pitchFamily="18" charset="0"/>
                        </a:rPr>
                        <m:t>𝐟𝐨𝐫</m:t>
                      </m:r>
                      <m:r>
                        <a:rPr lang="en-US" b="1">
                          <a:latin typeface="Cambria Math" panose="02040503050406030204" pitchFamily="18" charset="0"/>
                        </a:rPr>
                        <m:t> </m:t>
                      </m:r>
                      <m:r>
                        <a:rPr lang="en-US" b="1" i="1">
                          <a:latin typeface="Cambria Math" panose="02040503050406030204" pitchFamily="18" charset="0"/>
                        </a:rPr>
                        <m:t>𝐚𝐥𝐥</m:t>
                      </m:r>
                      <m:r>
                        <a:rPr lang="en-US" b="1">
                          <a:latin typeface="Cambria Math" panose="02040503050406030204" pitchFamily="18" charset="0"/>
                        </a:rPr>
                        <m:t> </m:t>
                      </m:r>
                      <m:r>
                        <a:rPr lang="en-US" b="1" i="1">
                          <a:latin typeface="Cambria Math" panose="02040503050406030204" pitchFamily="18" charset="0"/>
                        </a:rPr>
                        <m:t>𝒊</m:t>
                      </m:r>
                      <m:r>
                        <a:rPr lang="en-US" b="1">
                          <a:latin typeface="Cambria Math" panose="02040503050406030204" pitchFamily="18" charset="0"/>
                        </a:rPr>
                        <m:t> </m:t>
                      </m:r>
                    </m:oMath>
                  </m:oMathPara>
                </a14:m>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Use this formula to calculate the expected marginal damage (MD) for each flood level for the four different Sea Level Rise scenarios: slow, medium, high, and extreme. Note that since the marginal damages of no flood occurring will always be zero, the second term in the equation drops out, and we only have to calculate </a:t>
                </a:r>
                <a:r>
                  <a:rPr lang="en-US" i="1" dirty="0" err="1">
                    <a:latin typeface="Calibri" panose="020F0502020204030204" pitchFamily="34" charset="0"/>
                    <a:cs typeface="Calibri" panose="020F0502020204030204" pitchFamily="34" charset="0"/>
                  </a:rPr>
                  <a:t>p</a:t>
                </a:r>
                <a:r>
                  <a:rPr lang="en-US" i="1" baseline="-25000" dirty="0" err="1">
                    <a:latin typeface="Calibri" panose="020F0502020204030204" pitchFamily="34" charset="0"/>
                    <a:cs typeface="Calibri" panose="020F0502020204030204" pitchFamily="34" charset="0"/>
                  </a:rPr>
                  <a:t>F,i</a:t>
                </a:r>
                <a:r>
                  <a:rPr lang="en-US" i="1" dirty="0">
                    <a:latin typeface="Calibri" panose="020F0502020204030204" pitchFamily="34" charset="0"/>
                    <a:cs typeface="Calibri" panose="020F0502020204030204" pitchFamily="34" charset="0"/>
                  </a:rPr>
                  <a:t> * </a:t>
                </a:r>
                <a:r>
                  <a:rPr lang="en-US" i="1" dirty="0" err="1">
                    <a:latin typeface="Calibri" panose="020F0502020204030204" pitchFamily="34" charset="0"/>
                    <a:cs typeface="Calibri" panose="020F0502020204030204" pitchFamily="34" charset="0"/>
                  </a:rPr>
                  <a:t>x</a:t>
                </a:r>
                <a:r>
                  <a:rPr lang="en-US" i="1" baseline="-25000" dirty="0" err="1">
                    <a:latin typeface="Calibri" panose="020F0502020204030204" pitchFamily="34" charset="0"/>
                    <a:cs typeface="Calibri" panose="020F0502020204030204" pitchFamily="34" charset="0"/>
                  </a:rPr>
                  <a:t>F,i</a:t>
                </a:r>
                <a:r>
                  <a:rPr lang="en-US" i="1" baseline="-25000" dirty="0">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p:txBody>
          </p:sp>
        </mc:Choice>
        <mc:Fallback>
          <p:sp>
            <p:nvSpPr>
              <p:cNvPr id="4" name="Rectangle 3">
                <a:extLst>
                  <a:ext uri="{FF2B5EF4-FFF2-40B4-BE49-F238E27FC236}">
                    <a16:creationId xmlns:a16="http://schemas.microsoft.com/office/drawing/2014/main" id="{EB36CA16-6CB9-AC4A-9D2C-2E6A9D3B16E0}"/>
                  </a:ext>
                </a:extLst>
              </p:cNvPr>
              <p:cNvSpPr>
                <a:spLocks noRot="1" noChangeAspect="1" noMove="1" noResize="1" noEditPoints="1" noAdjustHandles="1" noChangeArrowheads="1" noChangeShapeType="1" noTextEdit="1"/>
              </p:cNvSpPr>
              <p:nvPr/>
            </p:nvSpPr>
            <p:spPr>
              <a:xfrm>
                <a:off x="132992" y="838935"/>
                <a:ext cx="11780875" cy="5933676"/>
              </a:xfrm>
              <a:prstGeom prst="rect">
                <a:avLst/>
              </a:prstGeom>
              <a:blipFill>
                <a:blip r:embed="rId2"/>
                <a:stretch>
                  <a:fillRect l="-323" t="-426" r="-215" b="-640"/>
                </a:stretch>
              </a:blipFill>
              <a:ln>
                <a:solidFill>
                  <a:schemeClr val="tx1"/>
                </a:solidFill>
              </a:ln>
            </p:spPr>
            <p:txBody>
              <a:bodyPr/>
              <a:lstStyle/>
              <a:p>
                <a:r>
                  <a:rPr lang="en-US">
                    <a:noFill/>
                  </a:rPr>
                  <a:t> </a:t>
                </a:r>
              </a:p>
            </p:txBody>
          </p:sp>
        </mc:Fallback>
      </mc:AlternateContent>
    </p:spTree>
    <p:extLst>
      <p:ext uri="{BB962C8B-B14F-4D97-AF65-F5344CB8AC3E}">
        <p14:creationId xmlns:p14="http://schemas.microsoft.com/office/powerpoint/2010/main" val="29666006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p:sp>
        <p:nvSpPr>
          <p:cNvPr id="4" name="Rectangle 3">
            <a:extLst>
              <a:ext uri="{FF2B5EF4-FFF2-40B4-BE49-F238E27FC236}">
                <a16:creationId xmlns:a16="http://schemas.microsoft.com/office/drawing/2014/main" id="{EB36CA16-6CB9-AC4A-9D2C-2E6A9D3B16E0}"/>
              </a:ext>
            </a:extLst>
          </p:cNvPr>
          <p:cNvSpPr/>
          <p:nvPr/>
        </p:nvSpPr>
        <p:spPr>
          <a:xfrm>
            <a:off x="342560" y="998926"/>
            <a:ext cx="11506877" cy="923330"/>
          </a:xfrm>
          <a:prstGeom prst="rect">
            <a:avLst/>
          </a:prstGeom>
          <a:ln>
            <a:solidFill>
              <a:schemeClr val="tx1"/>
            </a:solidFill>
          </a:ln>
        </p:spPr>
        <p:txBody>
          <a:bodyPr wrap="square">
            <a:spAutoFit/>
          </a:bodyPr>
          <a:lstStyle/>
          <a:p>
            <a:r>
              <a:rPr lang="en-US" dirty="0"/>
              <a:t>In Table 2 in the Excel spreadsheet</a:t>
            </a:r>
            <a:r>
              <a:rPr lang="en-US" b="1" dirty="0"/>
              <a:t>,</a:t>
            </a:r>
            <a:r>
              <a:rPr lang="en-US" dirty="0"/>
              <a:t> the expected marginal damages for each flood level have been calculated for the slow sea level rise scenario for the year 2050. (Note that the marginal damages in column B are the same as the ones you calculated above in Table 1.) </a:t>
            </a:r>
          </a:p>
        </p:txBody>
      </p:sp>
      <p:sp>
        <p:nvSpPr>
          <p:cNvPr id="3" name="Rectangle 2">
            <a:extLst>
              <a:ext uri="{FF2B5EF4-FFF2-40B4-BE49-F238E27FC236}">
                <a16:creationId xmlns:a16="http://schemas.microsoft.com/office/drawing/2014/main" id="{A6E73596-3C04-5345-9B32-876D42880BA0}"/>
              </a:ext>
            </a:extLst>
          </p:cNvPr>
          <p:cNvSpPr/>
          <p:nvPr/>
        </p:nvSpPr>
        <p:spPr>
          <a:xfrm>
            <a:off x="7276922" y="2212776"/>
            <a:ext cx="4709133" cy="3139321"/>
          </a:xfrm>
          <a:prstGeom prst="rect">
            <a:avLst/>
          </a:prstGeom>
        </p:spPr>
        <p:txBody>
          <a:bodyPr wrap="square">
            <a:spAutoFit/>
          </a:bodyPr>
          <a:lstStyle/>
          <a:p>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1. Calculate the </a:t>
            </a:r>
            <a:r>
              <a:rPr lang="en-US" b="1" dirty="0">
                <a:solidFill>
                  <a:srgbClr val="FF0000"/>
                </a:solidFill>
                <a:latin typeface="Calibri" panose="020F0502020204030204" pitchFamily="34" charset="0"/>
                <a:ea typeface="Times New Roman" panose="02020603050405020304" pitchFamily="18" charset="0"/>
                <a:cs typeface="Calibri" panose="020F0502020204030204" pitchFamily="34" charset="0"/>
              </a:rPr>
              <a:t>Expected MD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for the </a:t>
            </a:r>
            <a:r>
              <a:rPr lang="en-US" b="1" dirty="0">
                <a:solidFill>
                  <a:srgbClr val="FF0000"/>
                </a:solidFill>
                <a:latin typeface="Calibri" panose="020F0502020204030204" pitchFamily="34" charset="0"/>
                <a:ea typeface="Times New Roman" panose="02020603050405020304" pitchFamily="18" charset="0"/>
                <a:cs typeface="Calibri" panose="020F0502020204030204" pitchFamily="34" charset="0"/>
              </a:rPr>
              <a:t>Medium</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SLR scenario in Table 2. To do this, multiply the marginal damage of flooding (</a:t>
            </a:r>
            <a:r>
              <a:rPr lang="en-US" i="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x</a:t>
            </a:r>
            <a:r>
              <a:rPr lang="en-US" i="1" baseline="-25000" dirty="0">
                <a:solidFill>
                  <a:srgbClr val="FF0000"/>
                </a:solidFill>
                <a:latin typeface="Calibri" panose="020F0502020204030204" pitchFamily="34" charset="0"/>
                <a:ea typeface="Times New Roman" panose="02020603050405020304" pitchFamily="18" charset="0"/>
                <a:cs typeface="Calibri" panose="020F0502020204030204" pitchFamily="34" charset="0"/>
              </a:rPr>
              <a:t>F,1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by the probability of flooding (</a:t>
            </a:r>
            <a:r>
              <a:rPr lang="en-US" i="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p</a:t>
            </a:r>
            <a:r>
              <a:rPr lang="en-US" i="1" baseline="-25000" dirty="0">
                <a:solidFill>
                  <a:srgbClr val="FF0000"/>
                </a:solidFill>
                <a:latin typeface="Calibri" panose="020F0502020204030204" pitchFamily="34" charset="0"/>
                <a:ea typeface="Times New Roman" panose="02020603050405020304" pitchFamily="18" charset="0"/>
                <a:cs typeface="Calibri" panose="020F0502020204030204" pitchFamily="34" charset="0"/>
              </a:rPr>
              <a:t>F,1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for a max flood height of 1ft using the formula </a:t>
            </a:r>
            <a:r>
              <a:rPr lang="en-US" b="1" dirty="0">
                <a:solidFill>
                  <a:srgbClr val="FF0000"/>
                </a:solidFill>
                <a:latin typeface="Calibri" panose="020F0502020204030204" pitchFamily="34" charset="0"/>
                <a:ea typeface="Times New Roman" panose="02020603050405020304" pitchFamily="18" charset="0"/>
                <a:cs typeface="Calibri" panose="020F0502020204030204" pitchFamily="34" charset="0"/>
              </a:rPr>
              <a:t>‘=C26*F26</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a:t>
            </a:r>
          </a:p>
          <a:p>
            <a:endParaRPr lang="en-US"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2. Drag down the formula to replicate it in the rest of the column. </a:t>
            </a:r>
          </a:p>
          <a:p>
            <a:endParaRPr lang="en-US"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3. Repeat this process for the </a:t>
            </a:r>
            <a:r>
              <a:rPr lang="en-US" b="1" dirty="0">
                <a:solidFill>
                  <a:srgbClr val="FF0000"/>
                </a:solidFill>
                <a:latin typeface="Calibri" panose="020F0502020204030204" pitchFamily="34" charset="0"/>
                <a:cs typeface="Calibri" panose="020F0502020204030204" pitchFamily="34" charset="0"/>
              </a:rPr>
              <a:t>High</a:t>
            </a:r>
            <a:r>
              <a:rPr lang="en-US" dirty="0">
                <a:solidFill>
                  <a:srgbClr val="FF0000"/>
                </a:solidFill>
                <a:latin typeface="Calibri" panose="020F0502020204030204" pitchFamily="34" charset="0"/>
                <a:cs typeface="Calibri" panose="020F0502020204030204" pitchFamily="34" charset="0"/>
              </a:rPr>
              <a:t> and </a:t>
            </a:r>
            <a:r>
              <a:rPr lang="en-US" b="1" dirty="0">
                <a:solidFill>
                  <a:srgbClr val="FF0000"/>
                </a:solidFill>
                <a:latin typeface="Calibri" panose="020F0502020204030204" pitchFamily="34" charset="0"/>
                <a:cs typeface="Calibri" panose="020F0502020204030204" pitchFamily="34" charset="0"/>
              </a:rPr>
              <a:t>Extreme</a:t>
            </a:r>
            <a:r>
              <a:rPr lang="en-US" dirty="0">
                <a:solidFill>
                  <a:srgbClr val="FF0000"/>
                </a:solidFill>
                <a:latin typeface="Calibri" panose="020F0502020204030204" pitchFamily="34" charset="0"/>
                <a:cs typeface="Calibri" panose="020F0502020204030204" pitchFamily="34" charset="0"/>
              </a:rPr>
              <a:t> scenarios to complete Table 2. </a:t>
            </a:r>
          </a:p>
        </p:txBody>
      </p:sp>
      <p:pic>
        <p:nvPicPr>
          <p:cNvPr id="5" name="Picture 4">
            <a:extLst>
              <a:ext uri="{FF2B5EF4-FFF2-40B4-BE49-F238E27FC236}">
                <a16:creationId xmlns:a16="http://schemas.microsoft.com/office/drawing/2014/main" id="{94414CE2-9416-644F-A32B-669E9C62C4F6}"/>
              </a:ext>
            </a:extLst>
          </p:cNvPr>
          <p:cNvPicPr>
            <a:picLocks noChangeAspect="1"/>
          </p:cNvPicPr>
          <p:nvPr/>
        </p:nvPicPr>
        <p:blipFill>
          <a:blip r:embed="rId2"/>
          <a:stretch>
            <a:fillRect/>
          </a:stretch>
        </p:blipFill>
        <p:spPr>
          <a:xfrm>
            <a:off x="51631" y="2212776"/>
            <a:ext cx="7131756" cy="3118018"/>
          </a:xfrm>
          <a:prstGeom prst="rect">
            <a:avLst/>
          </a:prstGeom>
        </p:spPr>
      </p:pic>
      <p:sp>
        <p:nvSpPr>
          <p:cNvPr id="9" name="TextBox 8">
            <a:extLst>
              <a:ext uri="{FF2B5EF4-FFF2-40B4-BE49-F238E27FC236}">
                <a16:creationId xmlns:a16="http://schemas.microsoft.com/office/drawing/2014/main" id="{250BD381-80E8-D84B-8B21-A1379920C336}"/>
              </a:ext>
            </a:extLst>
          </p:cNvPr>
          <p:cNvSpPr txBox="1"/>
          <p:nvPr/>
        </p:nvSpPr>
        <p:spPr>
          <a:xfrm>
            <a:off x="511640" y="6020942"/>
            <a:ext cx="11168715" cy="369332"/>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Discuss with a partner what the value in cell E29 in Table 2 represents. Be as specific as possible. </a:t>
            </a:r>
          </a:p>
        </p:txBody>
      </p:sp>
    </p:spTree>
    <p:extLst>
      <p:ext uri="{BB962C8B-B14F-4D97-AF65-F5344CB8AC3E}">
        <p14:creationId xmlns:p14="http://schemas.microsoft.com/office/powerpoint/2010/main" val="26652876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p:sp>
        <p:nvSpPr>
          <p:cNvPr id="4" name="Rectangle 3">
            <a:extLst>
              <a:ext uri="{FF2B5EF4-FFF2-40B4-BE49-F238E27FC236}">
                <a16:creationId xmlns:a16="http://schemas.microsoft.com/office/drawing/2014/main" id="{EB36CA16-6CB9-AC4A-9D2C-2E6A9D3B16E0}"/>
              </a:ext>
            </a:extLst>
          </p:cNvPr>
          <p:cNvSpPr/>
          <p:nvPr/>
        </p:nvSpPr>
        <p:spPr>
          <a:xfrm>
            <a:off x="342561" y="997425"/>
            <a:ext cx="11506877" cy="646331"/>
          </a:xfrm>
          <a:prstGeom prst="rect">
            <a:avLst/>
          </a:prstGeom>
          <a:ln>
            <a:solidFill>
              <a:schemeClr val="tx1"/>
            </a:solidFill>
          </a:ln>
        </p:spPr>
        <p:txBody>
          <a:bodyPr wrap="square">
            <a:spAutoFit/>
          </a:bodyPr>
          <a:lstStyle/>
          <a:p>
            <a:r>
              <a:rPr lang="en-US" dirty="0"/>
              <a:t>To fill out the rest of Table 3 you will need to get data on the probability of flooding at each water level for the year 2100 from the </a:t>
            </a:r>
            <a:r>
              <a:rPr lang="en-US" dirty="0" err="1"/>
              <a:t>Riskfinder.org</a:t>
            </a:r>
            <a:r>
              <a:rPr lang="en-US" dirty="0"/>
              <a:t> website. </a:t>
            </a:r>
          </a:p>
        </p:txBody>
      </p:sp>
      <p:sp>
        <p:nvSpPr>
          <p:cNvPr id="3" name="Rectangle 2">
            <a:extLst>
              <a:ext uri="{FF2B5EF4-FFF2-40B4-BE49-F238E27FC236}">
                <a16:creationId xmlns:a16="http://schemas.microsoft.com/office/drawing/2014/main" id="{A6E73596-3C04-5345-9B32-876D42880BA0}"/>
              </a:ext>
            </a:extLst>
          </p:cNvPr>
          <p:cNvSpPr/>
          <p:nvPr/>
        </p:nvSpPr>
        <p:spPr>
          <a:xfrm>
            <a:off x="7733654" y="2134252"/>
            <a:ext cx="4458346" cy="4524315"/>
          </a:xfrm>
          <a:prstGeom prst="rect">
            <a:avLst/>
          </a:prstGeom>
        </p:spPr>
        <p:txBody>
          <a:bodyPr wrap="square">
            <a:spAutoFit/>
          </a:bodyPr>
          <a:lstStyle/>
          <a:p>
            <a:r>
              <a:rPr lang="en-US" dirty="0">
                <a:solidFill>
                  <a:srgbClr val="FF0000"/>
                </a:solidFill>
              </a:rPr>
              <a:t>1. On the Risk Finder website for your region select the ‘Medium’ </a:t>
            </a:r>
            <a:r>
              <a:rPr lang="en-US" i="1" dirty="0">
                <a:solidFill>
                  <a:srgbClr val="FF0000"/>
                </a:solidFill>
              </a:rPr>
              <a:t>Sea level scenario</a:t>
            </a:r>
            <a:r>
              <a:rPr lang="en-US" dirty="0">
                <a:solidFill>
                  <a:srgbClr val="FF0000"/>
                </a:solidFill>
              </a:rPr>
              <a:t> on the right side of the graph and the 4ft </a:t>
            </a:r>
            <a:r>
              <a:rPr lang="en-US" i="1" dirty="0">
                <a:solidFill>
                  <a:srgbClr val="FF0000"/>
                </a:solidFill>
              </a:rPr>
              <a:t>Water level</a:t>
            </a:r>
            <a:r>
              <a:rPr lang="en-US" dirty="0">
                <a:solidFill>
                  <a:srgbClr val="FF0000"/>
                </a:solidFill>
              </a:rPr>
              <a:t> on the left side. Hover over the year of interest on the bar chart (2060)  to see that the probability of a flood of 4ft or more by 2060 is 92% (or 0.92).</a:t>
            </a:r>
          </a:p>
          <a:p>
            <a:endParaRPr lang="en-US" dirty="0">
              <a:solidFill>
                <a:srgbClr val="FF0000"/>
              </a:solidFill>
            </a:endParaRPr>
          </a:p>
          <a:p>
            <a:r>
              <a:rPr lang="en-US" dirty="0">
                <a:solidFill>
                  <a:srgbClr val="FF0000"/>
                </a:solidFill>
              </a:rPr>
              <a:t>2. Fill out  Probability column in Table 3 for the medium rise scenario by finding the probabilities for each level of flooding for the year 2100.</a:t>
            </a:r>
          </a:p>
          <a:p>
            <a:endParaRPr lang="en-US" dirty="0">
              <a:solidFill>
                <a:srgbClr val="FF0000"/>
              </a:solidFill>
            </a:endParaRPr>
          </a:p>
          <a:p>
            <a:r>
              <a:rPr lang="en-US" dirty="0">
                <a:solidFill>
                  <a:srgbClr val="FF0000"/>
                </a:solidFill>
              </a:rPr>
              <a:t>3. Complete the rest of Table 3 by calculating the expected marginal damages for the medium, high, and extreme scenarios.  </a:t>
            </a:r>
          </a:p>
        </p:txBody>
      </p:sp>
      <p:pic>
        <p:nvPicPr>
          <p:cNvPr id="8" name="Picture 7">
            <a:extLst>
              <a:ext uri="{FF2B5EF4-FFF2-40B4-BE49-F238E27FC236}">
                <a16:creationId xmlns:a16="http://schemas.microsoft.com/office/drawing/2014/main" id="{6143F787-531D-DB47-BD31-57F075880005}"/>
              </a:ext>
            </a:extLst>
          </p:cNvPr>
          <p:cNvPicPr>
            <a:picLocks noChangeAspect="1"/>
          </p:cNvPicPr>
          <p:nvPr/>
        </p:nvPicPr>
        <p:blipFill>
          <a:blip r:embed="rId2"/>
          <a:stretch>
            <a:fillRect/>
          </a:stretch>
        </p:blipFill>
        <p:spPr>
          <a:xfrm>
            <a:off x="64188" y="2423464"/>
            <a:ext cx="7653968" cy="3956136"/>
          </a:xfrm>
          <a:prstGeom prst="rect">
            <a:avLst/>
          </a:prstGeom>
        </p:spPr>
      </p:pic>
      <p:sp>
        <p:nvSpPr>
          <p:cNvPr id="10" name="TextBox 9">
            <a:extLst>
              <a:ext uri="{FF2B5EF4-FFF2-40B4-BE49-F238E27FC236}">
                <a16:creationId xmlns:a16="http://schemas.microsoft.com/office/drawing/2014/main" id="{9AFD7D38-8D40-1C42-98F2-CE840EAE50CF}"/>
              </a:ext>
            </a:extLst>
          </p:cNvPr>
          <p:cNvSpPr txBox="1"/>
          <p:nvPr/>
        </p:nvSpPr>
        <p:spPr>
          <a:xfrm>
            <a:off x="1177872" y="1903092"/>
            <a:ext cx="5753947" cy="369332"/>
          </a:xfrm>
          <a:prstGeom prst="rect">
            <a:avLst/>
          </a:prstGeom>
          <a:noFill/>
        </p:spPr>
        <p:txBody>
          <a:bodyPr wrap="none" rtlCol="0">
            <a:spAutoFit/>
          </a:bodyPr>
          <a:lstStyle/>
          <a:p>
            <a:r>
              <a:rPr lang="en-US" dirty="0"/>
              <a:t>Note: The setting should be for ’Multi-year risk of flooding’ </a:t>
            </a:r>
          </a:p>
        </p:txBody>
      </p:sp>
      <p:cxnSp>
        <p:nvCxnSpPr>
          <p:cNvPr id="12" name="Straight Arrow Connector 11">
            <a:extLst>
              <a:ext uri="{FF2B5EF4-FFF2-40B4-BE49-F238E27FC236}">
                <a16:creationId xmlns:a16="http://schemas.microsoft.com/office/drawing/2014/main" id="{8A899800-40ED-F545-8A3F-412ACC311889}"/>
              </a:ext>
            </a:extLst>
          </p:cNvPr>
          <p:cNvCxnSpPr>
            <a:cxnSpLocks/>
          </p:cNvCxnSpPr>
          <p:nvPr/>
        </p:nvCxnSpPr>
        <p:spPr>
          <a:xfrm>
            <a:off x="4339526" y="2272424"/>
            <a:ext cx="0" cy="1028716"/>
          </a:xfrm>
          <a:prstGeom prst="straightConnector1">
            <a:avLst/>
          </a:prstGeom>
          <a:ln w="25400">
            <a:solidFill>
              <a:srgbClr val="FF0000"/>
            </a:solidFill>
            <a:tailEnd type="triangle"/>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30407202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10627</TotalTime>
  <Words>2493</Words>
  <Application>Microsoft Macintosh PowerPoint</Application>
  <PresentationFormat>Widescreen</PresentationFormat>
  <Paragraphs>163</Paragraphs>
  <Slides>17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Cambria</vt:lpstr>
      <vt:lpstr>Cambria Math</vt:lpstr>
      <vt:lpstr>Office Theme</vt:lpstr>
      <vt:lpstr>Computational Guided Inquiry: Investigating Sea Level Rise Impacts in Tacoma, WA </vt:lpstr>
      <vt:lpstr>Module Overview and Learning Objectives </vt:lpstr>
      <vt:lpstr>Part I: Estimating Home Values in Flood Prone Areas</vt:lpstr>
      <vt:lpstr>Part I: Calculating the Marginal Damage Cost of Flooding</vt:lpstr>
      <vt:lpstr>Part I: Calculating Marginal Damage Costs from Flooding</vt:lpstr>
      <vt:lpstr>Part I: Calculating Marginal Damage Costs from Flooding</vt:lpstr>
      <vt:lpstr>Part 1: Calculating Expected Damages from Flooding </vt:lpstr>
      <vt:lpstr>Part 1: Calculating Expected Damages from Flooding </vt:lpstr>
      <vt:lpstr>Part 1: Calculating Expected Damages from Flooding </vt:lpstr>
      <vt:lpstr>Part 2: Graphing Marginal Damage Curves</vt:lpstr>
      <vt:lpstr>Part 2: Graphing Marginal Damage Curves</vt:lpstr>
      <vt:lpstr>Part 2: Formatting Graphs in Excel </vt:lpstr>
      <vt:lpstr>Part 3: Making Decisions Under Uncertainty</vt:lpstr>
      <vt:lpstr>Part 3: Making Decisions Under Uncertainty</vt:lpstr>
      <vt:lpstr>Part 3: Making Decisions Under Uncertainty</vt:lpstr>
      <vt:lpstr>Part 3: Making Decisions Under Uncertainty</vt:lpstr>
      <vt:lpstr>Post-Module Memo Assignment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Guided Inquiry: Investigating Sea Level Rise Impacts in Tacoma, WA </dc:title>
  <dc:creator>Microsoft Office User</dc:creator>
  <cp:lastModifiedBy>Microsoft Office User</cp:lastModifiedBy>
  <cp:revision>79</cp:revision>
  <dcterms:created xsi:type="dcterms:W3CDTF">2019-06-04T19:44:57Z</dcterms:created>
  <dcterms:modified xsi:type="dcterms:W3CDTF">2019-06-14T23:24:07Z</dcterms:modified>
</cp:coreProperties>
</file>

<file path=docProps/thumbnail.jpeg>
</file>